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28/07/1441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28/07/1441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5620000"/>
          </a:xfrm>
          <a:prstGeom prst="rect">
            <a:avLst/>
          </a:prstGeom>
        </p:spPr>
        <p:txBody>
          <a:bodyPr wrap="square">
            <a:spAutoFit/>
          </a:bodyPr>
          <a:lstStyle/>
          <a:p>
            <a:pPr marL="342900" lvl="0" indent="-342900" algn="ctr" fontAlgn="base">
              <a:lnSpc>
                <a:spcPct val="90000"/>
              </a:lnSpc>
              <a:spcBef>
                <a:spcPct val="20000"/>
              </a:spcBef>
              <a:spcAft>
                <a:spcPct val="0"/>
              </a:spcAft>
            </a:pPr>
            <a:r>
              <a:rPr lang="ar-EG" sz="4800" b="1" kern="0" dirty="0" smtClean="0">
                <a:solidFill>
                  <a:srgbClr val="FF0000"/>
                </a:solidFill>
                <a:latin typeface="Arial Unicode MS" pitchFamily="34" charset="-128"/>
                <a:cs typeface="Times New Roman" pitchFamily="18" charset="0"/>
              </a:rPr>
              <a:t>المحاضرة السابعة</a:t>
            </a:r>
          </a:p>
          <a:p>
            <a:pPr marL="342900" lvl="0" indent="-342900" algn="ctr" fontAlgn="base">
              <a:lnSpc>
                <a:spcPct val="90000"/>
              </a:lnSpc>
              <a:spcBef>
                <a:spcPct val="20000"/>
              </a:spcBef>
              <a:spcAft>
                <a:spcPct val="0"/>
              </a:spcAft>
            </a:pPr>
            <a:r>
              <a:rPr lang="ar-EG" sz="4800" kern="0" dirty="0" smtClean="0">
                <a:solidFill>
                  <a:srgbClr val="0066FF"/>
                </a:solidFill>
                <a:latin typeface="Arial Unicode MS" pitchFamily="34" charset="-128"/>
                <a:cs typeface="Times New Roman" pitchFamily="18" charset="0"/>
              </a:rPr>
              <a:t>مهارات </a:t>
            </a:r>
            <a:r>
              <a:rPr lang="ar-EG" sz="4800" kern="0" dirty="0">
                <a:solidFill>
                  <a:srgbClr val="0066FF"/>
                </a:solidFill>
                <a:latin typeface="Arial Unicode MS" pitchFamily="34" charset="-128"/>
                <a:cs typeface="Times New Roman" pitchFamily="18" charset="0"/>
              </a:rPr>
              <a:t>الاتصال الفعال</a:t>
            </a:r>
          </a:p>
          <a:p>
            <a:pPr marL="342900" lvl="0" indent="-342900" algn="ctr" fontAlgn="base">
              <a:lnSpc>
                <a:spcPct val="90000"/>
              </a:lnSpc>
              <a:spcBef>
                <a:spcPct val="20000"/>
              </a:spcBef>
              <a:spcAft>
                <a:spcPct val="0"/>
              </a:spcAft>
            </a:pPr>
            <a:r>
              <a:rPr lang="ar-EG" sz="4800" kern="0" dirty="0">
                <a:solidFill>
                  <a:srgbClr val="0066FF"/>
                </a:solidFill>
                <a:latin typeface="Arial Unicode MS" pitchFamily="34" charset="-128"/>
                <a:cs typeface="Times New Roman" pitchFamily="18" charset="0"/>
              </a:rPr>
              <a:t>المستوي الثالث شعبة هندسة نظم زراعية </a:t>
            </a:r>
            <a:r>
              <a:rPr lang="ar-EG" sz="4800" kern="0" dirty="0" smtClean="0">
                <a:solidFill>
                  <a:srgbClr val="0066FF"/>
                </a:solidFill>
                <a:latin typeface="Arial Unicode MS" pitchFamily="34" charset="-128"/>
                <a:cs typeface="Times New Roman" pitchFamily="18" charset="0"/>
              </a:rPr>
              <a:t>وبيئية</a:t>
            </a:r>
            <a:endParaRPr lang="ar-EG" sz="2400" kern="0" dirty="0">
              <a:solidFill>
                <a:srgbClr val="000000"/>
              </a:solidFill>
              <a:latin typeface="Arial Unicode MS" pitchFamily="34" charset="-128"/>
              <a:cs typeface="Arial" pitchFamily="34" charset="0"/>
            </a:endParaRPr>
          </a:p>
          <a:p>
            <a:pPr marL="342900" lvl="0" indent="-342900" algn="ctr" fontAlgn="base">
              <a:lnSpc>
                <a:spcPct val="90000"/>
              </a:lnSpc>
              <a:spcBef>
                <a:spcPct val="20000"/>
              </a:spcBef>
              <a:spcAft>
                <a:spcPct val="0"/>
              </a:spcAft>
            </a:pPr>
            <a:r>
              <a:rPr lang="ar-EG" sz="4000" kern="0" dirty="0" err="1">
                <a:solidFill>
                  <a:srgbClr val="000000"/>
                </a:solidFill>
                <a:latin typeface="Papyrus" pitchFamily="66" charset="0"/>
                <a:cs typeface="PT Bold Broken" pitchFamily="2" charset="-78"/>
              </a:rPr>
              <a:t>أ.د</a:t>
            </a:r>
            <a:r>
              <a:rPr lang="ar-EG" sz="4000" kern="0" dirty="0">
                <a:solidFill>
                  <a:srgbClr val="000000"/>
                </a:solidFill>
                <a:latin typeface="Papyrus" pitchFamily="66" charset="0"/>
                <a:cs typeface="PT Bold Broken" pitchFamily="2" charset="-78"/>
              </a:rPr>
              <a:t>/ سعيد عباس محمد رشاد</a:t>
            </a:r>
          </a:p>
          <a:p>
            <a:pPr marL="342900" lvl="0" indent="-342900" algn="ctr" fontAlgn="base">
              <a:lnSpc>
                <a:spcPct val="90000"/>
              </a:lnSpc>
              <a:spcBef>
                <a:spcPct val="20000"/>
              </a:spcBef>
              <a:spcAft>
                <a:spcPct val="0"/>
              </a:spcAft>
            </a:pPr>
            <a:r>
              <a:rPr lang="ar-EG" sz="3600" kern="0" dirty="0">
                <a:solidFill>
                  <a:srgbClr val="0066FF"/>
                </a:solidFill>
                <a:latin typeface="Arial Unicode MS" pitchFamily="34" charset="-128"/>
                <a:cs typeface="Arial" pitchFamily="34" charset="0"/>
              </a:rPr>
              <a:t>أستاذ ورئيس قسم الاقتصاد الزراعي بالكلية</a:t>
            </a:r>
          </a:p>
          <a:p>
            <a:pPr marL="342900" lvl="0" indent="-342900" algn="ctr" fontAlgn="base">
              <a:lnSpc>
                <a:spcPct val="90000"/>
              </a:lnSpc>
              <a:spcBef>
                <a:spcPct val="20000"/>
              </a:spcBef>
              <a:spcAft>
                <a:spcPct val="0"/>
              </a:spcAft>
            </a:pPr>
            <a:r>
              <a:rPr lang="ar-EG" sz="4000" kern="0" dirty="0" err="1">
                <a:solidFill>
                  <a:srgbClr val="000000"/>
                </a:solidFill>
                <a:latin typeface="Papyrus" pitchFamily="66" charset="0"/>
                <a:cs typeface="PT Bold Broken" pitchFamily="2" charset="-78"/>
              </a:rPr>
              <a:t>أ.د</a:t>
            </a:r>
            <a:r>
              <a:rPr lang="ar-EG" sz="4000" kern="0" dirty="0">
                <a:solidFill>
                  <a:srgbClr val="000000"/>
                </a:solidFill>
                <a:latin typeface="Papyrus" pitchFamily="66" charset="0"/>
                <a:cs typeface="PT Bold Broken" pitchFamily="2" charset="-78"/>
              </a:rPr>
              <a:t>/ محمد أبو الفتوح السلسيلي</a:t>
            </a:r>
          </a:p>
          <a:p>
            <a:pPr marL="342900" lvl="0" indent="-342900" algn="ctr" fontAlgn="base">
              <a:lnSpc>
                <a:spcPct val="90000"/>
              </a:lnSpc>
              <a:spcBef>
                <a:spcPct val="20000"/>
              </a:spcBef>
              <a:spcAft>
                <a:spcPct val="0"/>
              </a:spcAft>
            </a:pPr>
            <a:r>
              <a:rPr lang="ar-EG" sz="3600" kern="0" dirty="0">
                <a:solidFill>
                  <a:srgbClr val="0066FF"/>
                </a:solidFill>
                <a:latin typeface="Arial Unicode MS" pitchFamily="34" charset="-128"/>
                <a:cs typeface="Arial" pitchFamily="34" charset="0"/>
              </a:rPr>
              <a:t>أستاذ الارشاد الزراعي بالكلية</a:t>
            </a:r>
          </a:p>
        </p:txBody>
      </p:sp>
    </p:spTree>
    <p:extLst>
      <p:ext uri="{BB962C8B-B14F-4D97-AF65-F5344CB8AC3E}">
        <p14:creationId xmlns:p14="http://schemas.microsoft.com/office/powerpoint/2010/main" val="18597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18058"/>
          </a:xfrm>
        </p:spPr>
        <p:txBody>
          <a:bodyPr>
            <a:noAutofit/>
          </a:bodyPr>
          <a:lstStyle/>
          <a:p>
            <a:r>
              <a:rPr lang="ar-SA" sz="3600" b="1" dirty="0">
                <a:solidFill>
                  <a:srgbClr val="FF0000"/>
                </a:solidFill>
              </a:rPr>
              <a:t>أولاً: </a:t>
            </a:r>
            <a:r>
              <a:rPr lang="ar-SA" sz="3600" b="1" dirty="0" smtClean="0">
                <a:solidFill>
                  <a:srgbClr val="FF0000"/>
                </a:solidFill>
              </a:rPr>
              <a:t>المرســــــل</a:t>
            </a:r>
            <a:endParaRPr lang="en-US" sz="3600" dirty="0">
              <a:solidFill>
                <a:srgbClr val="FF0000"/>
              </a:solidFill>
            </a:endParaRPr>
          </a:p>
        </p:txBody>
      </p:sp>
      <p:sp>
        <p:nvSpPr>
          <p:cNvPr id="3" name="عنصر نائب للمحتوى 2"/>
          <p:cNvSpPr>
            <a:spLocks noGrp="1"/>
          </p:cNvSpPr>
          <p:nvPr>
            <p:ph idx="1"/>
          </p:nvPr>
        </p:nvSpPr>
        <p:spPr>
          <a:xfrm>
            <a:off x="179512" y="764704"/>
            <a:ext cx="8784976" cy="5832648"/>
          </a:xfrm>
        </p:spPr>
        <p:txBody>
          <a:bodyPr>
            <a:noAutofit/>
          </a:bodyPr>
          <a:lstStyle/>
          <a:p>
            <a:pPr marL="0" indent="0" algn="just">
              <a:buNone/>
            </a:pPr>
            <a:r>
              <a:rPr lang="ar-SA" sz="2800" dirty="0" smtClean="0"/>
              <a:t>هو </a:t>
            </a:r>
            <a:r>
              <a:rPr lang="ar-SA" sz="2800" dirty="0"/>
              <a:t>مصدر الرسالة الذي يصفها في إشارات أو حركات أو كلمات أو صور </a:t>
            </a:r>
            <a:r>
              <a:rPr lang="ar-EG" sz="2800" dirty="0" smtClean="0"/>
              <a:t>و</a:t>
            </a:r>
            <a:r>
              <a:rPr lang="ar-SA" sz="2800" dirty="0" smtClean="0"/>
              <a:t>ينقلها </a:t>
            </a:r>
            <a:r>
              <a:rPr lang="ar-SA" sz="2800" dirty="0"/>
              <a:t>للآخرين، وقد يكون المرسل:</a:t>
            </a:r>
            <a:endParaRPr lang="en-US" sz="2800" dirty="0"/>
          </a:p>
          <a:p>
            <a:pPr marL="0" indent="0" algn="just">
              <a:buNone/>
            </a:pPr>
            <a:r>
              <a:rPr lang="ar-SA" sz="2800" b="1" dirty="0" smtClean="0">
                <a:solidFill>
                  <a:srgbClr val="FF0000"/>
                </a:solidFill>
              </a:rPr>
              <a:t>الإنسان</a:t>
            </a:r>
            <a:r>
              <a:rPr lang="ar-SA" sz="2800" dirty="0" smtClean="0"/>
              <a:t>: </a:t>
            </a:r>
            <a:r>
              <a:rPr lang="ar-SA" sz="2800" dirty="0"/>
              <a:t>كالمعلم في حجرة الدراسة فهو النقطة التي تبدأ منها عملية </a:t>
            </a:r>
            <a:r>
              <a:rPr lang="ar-SA" sz="2800" dirty="0" smtClean="0"/>
              <a:t>الاتصال.</a:t>
            </a:r>
            <a:endParaRPr lang="en-US" sz="2800" dirty="0"/>
          </a:p>
          <a:p>
            <a:pPr marL="0" indent="0" algn="just">
              <a:buNone/>
            </a:pPr>
            <a:r>
              <a:rPr lang="ar-SA" sz="2800" b="1" dirty="0" smtClean="0">
                <a:solidFill>
                  <a:srgbClr val="FF0000"/>
                </a:solidFill>
              </a:rPr>
              <a:t>الآلة</a:t>
            </a:r>
            <a:r>
              <a:rPr lang="ar-SA" sz="2800" dirty="0" smtClean="0"/>
              <a:t>: </a:t>
            </a:r>
            <a:r>
              <a:rPr lang="ar-SA" sz="2800" dirty="0"/>
              <a:t>كما في حالة الكتيب التعليمي والحاسب الآلي المزود بالمعلومات المخزنة والتي يحصل عليها المتعلم عن طريق الاتصال الآلي.</a:t>
            </a:r>
            <a:endParaRPr lang="en-US" sz="2800" dirty="0"/>
          </a:p>
          <a:p>
            <a:pPr marL="0" indent="0" algn="just">
              <a:buNone/>
            </a:pPr>
            <a:r>
              <a:rPr lang="ar-SA" sz="2800" dirty="0"/>
              <a:t>ولكن هناك فرق واضح بين النوعين السابقين: ففي حالة </a:t>
            </a:r>
            <a:r>
              <a:rPr lang="ar-SA" sz="2800" b="1" dirty="0">
                <a:solidFill>
                  <a:srgbClr val="FF0000"/>
                </a:solidFill>
              </a:rPr>
              <a:t>المعلم</a:t>
            </a:r>
            <a:r>
              <a:rPr lang="ar-SA" sz="2800" dirty="0"/>
              <a:t> كمرسل يكون الاتصال بينه وبين المتعلم </a:t>
            </a:r>
            <a:r>
              <a:rPr lang="ar-EG" sz="2800" dirty="0" smtClean="0"/>
              <a:t>مزود</a:t>
            </a:r>
            <a:r>
              <a:rPr lang="ar-SA" sz="2800" dirty="0" smtClean="0"/>
              <a:t> </a:t>
            </a:r>
            <a:r>
              <a:rPr lang="ar-SA" sz="2800" dirty="0"/>
              <a:t>بخبرة سابقة وخصائص إنسانية تؤثر على الرسالة والموقف التعليمي كاملاً وتتأثر به وبذلك يمكن تعديل الرسالة، ويتم تعديل السلوك ويحدث النمو. </a:t>
            </a:r>
            <a:endParaRPr lang="en-US" sz="2800" dirty="0"/>
          </a:p>
          <a:p>
            <a:pPr marL="0" indent="0" algn="just">
              <a:buNone/>
            </a:pPr>
            <a:r>
              <a:rPr lang="ar-SA" sz="2800" dirty="0" smtClean="0"/>
              <a:t>أما </a:t>
            </a:r>
            <a:r>
              <a:rPr lang="ar-SA" sz="2800" dirty="0"/>
              <a:t>في </a:t>
            </a:r>
            <a:r>
              <a:rPr lang="ar-SA" sz="2800" b="1" dirty="0">
                <a:solidFill>
                  <a:srgbClr val="FF0000"/>
                </a:solidFill>
              </a:rPr>
              <a:t>الحالة الثانية </a:t>
            </a:r>
            <a:r>
              <a:rPr lang="ar-SA" sz="2800" dirty="0"/>
              <a:t>وهي </a:t>
            </a:r>
            <a:r>
              <a:rPr lang="ar-SA" sz="2800" b="1" dirty="0">
                <a:solidFill>
                  <a:srgbClr val="FF0000"/>
                </a:solidFill>
              </a:rPr>
              <a:t>الآلة</a:t>
            </a:r>
            <a:r>
              <a:rPr lang="ar-SA" sz="2800" dirty="0">
                <a:solidFill>
                  <a:srgbClr val="FF0000"/>
                </a:solidFill>
              </a:rPr>
              <a:t> </a:t>
            </a:r>
            <a:r>
              <a:rPr lang="ar-SA" sz="2800" dirty="0"/>
              <a:t>كمرسل للمعلومات المختزنة في ذاكرة الحاسب، تكون المعلومات ثابتة أي غير قابلة للتعديل وليست للآلة خبرة سابقة ولا تتميز بالخصائص الإنسانية، ولذا فهي غير قادرة على النمو </a:t>
            </a:r>
            <a:r>
              <a:rPr lang="ar-EG" sz="2800" dirty="0" smtClean="0"/>
              <a:t>و</a:t>
            </a:r>
            <a:r>
              <a:rPr lang="ar-SA" sz="2800" dirty="0" smtClean="0"/>
              <a:t>الاستفادة </a:t>
            </a:r>
            <a:r>
              <a:rPr lang="ar-SA" sz="2800" dirty="0"/>
              <a:t>من الخبرة السابقة. </a:t>
            </a:r>
            <a:endParaRPr lang="en-US" sz="2800" dirty="0"/>
          </a:p>
        </p:txBody>
      </p:sp>
    </p:spTree>
    <p:extLst>
      <p:ext uri="{BB962C8B-B14F-4D97-AF65-F5344CB8AC3E}">
        <p14:creationId xmlns:p14="http://schemas.microsoft.com/office/powerpoint/2010/main" val="332438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18058"/>
          </a:xfrm>
        </p:spPr>
        <p:txBody>
          <a:bodyPr>
            <a:noAutofit/>
          </a:bodyPr>
          <a:lstStyle/>
          <a:p>
            <a:r>
              <a:rPr lang="ar-SA" sz="3600" b="1" dirty="0">
                <a:solidFill>
                  <a:srgbClr val="00B0F0"/>
                </a:solidFill>
              </a:rPr>
              <a:t>ثانياً: </a:t>
            </a:r>
            <a:r>
              <a:rPr lang="ar-SA" sz="3600" b="1" dirty="0" smtClean="0">
                <a:solidFill>
                  <a:srgbClr val="00B0F0"/>
                </a:solidFill>
              </a:rPr>
              <a:t>المستقبــــــل</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SA" sz="2800" dirty="0" smtClean="0"/>
              <a:t>هو </a:t>
            </a:r>
            <a:r>
              <a:rPr lang="ar-SA" sz="2800" dirty="0"/>
              <a:t>الشخص أو الجهة الذي توجه إليه الرسالة </a:t>
            </a:r>
            <a:r>
              <a:rPr lang="ar-SA" sz="2800" dirty="0" smtClean="0"/>
              <a:t>ويق</a:t>
            </a:r>
            <a:r>
              <a:rPr lang="ar-EG" sz="2800" dirty="0" smtClean="0"/>
              <a:t>و</a:t>
            </a:r>
            <a:r>
              <a:rPr lang="ar-SA" sz="2800" dirty="0" smtClean="0"/>
              <a:t>م </a:t>
            </a:r>
            <a:r>
              <a:rPr lang="ar-SA" sz="2800" dirty="0"/>
              <a:t>بحل رموزها وتفسير محتواها وفهم </a:t>
            </a:r>
            <a:r>
              <a:rPr lang="ar-SA" sz="2800" dirty="0" smtClean="0"/>
              <a:t>معناها</a:t>
            </a:r>
            <a:r>
              <a:rPr lang="ar-EG" sz="2800" dirty="0" smtClean="0"/>
              <a:t>،</a:t>
            </a:r>
            <a:r>
              <a:rPr lang="ar-SA" sz="2800" dirty="0" smtClean="0"/>
              <a:t> </a:t>
            </a:r>
            <a:r>
              <a:rPr lang="ar-SA" sz="2800" dirty="0"/>
              <a:t>وقد يكون </a:t>
            </a:r>
            <a:r>
              <a:rPr lang="ar-SA" sz="2800" dirty="0" smtClean="0"/>
              <a:t>شخصاً </a:t>
            </a:r>
            <a:r>
              <a:rPr lang="ar-SA" sz="2800" dirty="0"/>
              <a:t>واحداً أو مجموعة من </a:t>
            </a:r>
            <a:r>
              <a:rPr lang="ar-SA" sz="2800" dirty="0" smtClean="0"/>
              <a:t>الأشخاص</a:t>
            </a:r>
            <a:r>
              <a:rPr lang="ar-EG" sz="2800" dirty="0" smtClean="0"/>
              <a:t>.</a:t>
            </a:r>
            <a:endParaRPr lang="en-US" sz="2800" dirty="0"/>
          </a:p>
          <a:p>
            <a:pPr marL="0" indent="0" algn="just">
              <a:buNone/>
            </a:pPr>
            <a:r>
              <a:rPr lang="ar-SA" sz="2800" dirty="0" smtClean="0"/>
              <a:t>لهذا </a:t>
            </a:r>
            <a:r>
              <a:rPr lang="ar-SA" sz="2800" dirty="0"/>
              <a:t>فإن نجاح الرسالة في الوصول إلى المستقبل لا تقاس بما يقدمه المرسل بل بما يقوم به المستقبل من سلوك مستحب يستطيع المتعلم من خلاله مواجهة مواقف حياتية جديدة. </a:t>
            </a:r>
            <a:endParaRPr lang="en-US" sz="2800" dirty="0"/>
          </a:p>
          <a:p>
            <a:pPr marL="0" indent="0" algn="just">
              <a:buNone/>
            </a:pPr>
            <a:r>
              <a:rPr lang="ar-SA" sz="2800" dirty="0" smtClean="0"/>
              <a:t>ولا </a:t>
            </a:r>
            <a:r>
              <a:rPr lang="ar-SA" sz="2800" dirty="0"/>
              <a:t>يجوز أن يغيب عن بالنا أن إدراك مفهوم الرسالة يتوقف على الخبرات الجديدة للمستقبل، وقدرته على رؤية العلاقات بين الجديد والقديم ثم حالته النفسية والاجتماعية. </a:t>
            </a:r>
            <a:endParaRPr lang="en-US" sz="2800" dirty="0"/>
          </a:p>
          <a:p>
            <a:pPr marL="0" indent="0" algn="just">
              <a:buNone/>
            </a:pPr>
            <a:r>
              <a:rPr lang="ar-SA" sz="2800" dirty="0" smtClean="0"/>
              <a:t>وبذلك </a:t>
            </a:r>
            <a:r>
              <a:rPr lang="ar-SA" sz="2800" dirty="0"/>
              <a:t>لا تصبح مهمة المرسل التلقين والإلقاء، وإنما مهمته تهيئة مجالات الخبرة للمستقبل وإعداد الظروف التي تسمح بالتعلم حتى يتم اكتساب الخبرة وتعديل أنماط السلوك. </a:t>
            </a:r>
            <a:endParaRPr lang="en-US" sz="2800" dirty="0"/>
          </a:p>
        </p:txBody>
      </p:sp>
    </p:spTree>
    <p:extLst>
      <p:ext uri="{BB962C8B-B14F-4D97-AF65-F5344CB8AC3E}">
        <p14:creationId xmlns:p14="http://schemas.microsoft.com/office/powerpoint/2010/main" val="200020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18058"/>
          </a:xfrm>
        </p:spPr>
        <p:txBody>
          <a:bodyPr>
            <a:noAutofit/>
          </a:bodyPr>
          <a:lstStyle/>
          <a:p>
            <a:r>
              <a:rPr lang="ar-EG" sz="3600" b="1" dirty="0" smtClean="0">
                <a:solidFill>
                  <a:srgbClr val="00B0F0"/>
                </a:solidFill>
              </a:rPr>
              <a:t>ثالثا</a:t>
            </a:r>
            <a:r>
              <a:rPr lang="ar-SA" sz="3600" b="1" dirty="0" smtClean="0">
                <a:solidFill>
                  <a:srgbClr val="00B0F0"/>
                </a:solidFill>
              </a:rPr>
              <a:t>: ال</a:t>
            </a:r>
            <a:r>
              <a:rPr lang="ar-EG" sz="3600" b="1" dirty="0" smtClean="0">
                <a:solidFill>
                  <a:srgbClr val="00B0F0"/>
                </a:solidFill>
              </a:rPr>
              <a:t>رسالة</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EG" sz="2800" dirty="0" smtClean="0"/>
              <a:t>هي </a:t>
            </a:r>
            <a:r>
              <a:rPr lang="ar-SA" sz="2800" dirty="0" smtClean="0"/>
              <a:t>المحتوى </a:t>
            </a:r>
            <a:r>
              <a:rPr lang="ar-SA" sz="2800" dirty="0"/>
              <a:t>المعرفي الذي يريد المرسل نقله إلى المستقبل</a:t>
            </a:r>
            <a:r>
              <a:rPr lang="ar-SA" sz="2800" dirty="0" smtClean="0"/>
              <a:t>.</a:t>
            </a:r>
            <a:r>
              <a:rPr lang="ar-EG" sz="2800" dirty="0" smtClean="0"/>
              <a:t> </a:t>
            </a:r>
            <a:r>
              <a:rPr lang="ar-SA" sz="2800" dirty="0" smtClean="0"/>
              <a:t>أو </a:t>
            </a:r>
            <a:r>
              <a:rPr lang="ar-SA" sz="2800" dirty="0"/>
              <a:t>الهدف الذي تسعى عملية الاتصال لتحقيقه</a:t>
            </a:r>
            <a:r>
              <a:rPr lang="ar-SA" sz="2800" dirty="0" smtClean="0"/>
              <a:t>.</a:t>
            </a:r>
            <a:r>
              <a:rPr lang="ar-EG" sz="2800" dirty="0" smtClean="0"/>
              <a:t> </a:t>
            </a:r>
            <a:r>
              <a:rPr lang="ar-SA" sz="2800" dirty="0" smtClean="0"/>
              <a:t>أو </a:t>
            </a:r>
            <a:r>
              <a:rPr lang="ar-SA" sz="2800" dirty="0"/>
              <a:t>مجموعة من الرموز المرتبة التي لا يتضح معناها إلا من نوع السلوك الذي يمارسه المستقبل.</a:t>
            </a:r>
            <a:endParaRPr lang="en-US" sz="2800" dirty="0"/>
          </a:p>
          <a:p>
            <a:pPr marL="0" indent="0" algn="just">
              <a:buNone/>
            </a:pPr>
            <a:r>
              <a:rPr lang="ar-SA" b="1" dirty="0">
                <a:solidFill>
                  <a:srgbClr val="00B0F0"/>
                </a:solidFill>
              </a:rPr>
              <a:t>رابعاً: قناة الاتصال </a:t>
            </a:r>
            <a:r>
              <a:rPr lang="ar-SA" sz="2800" b="1" dirty="0" smtClean="0"/>
              <a:t>:</a:t>
            </a:r>
            <a:endParaRPr lang="en-US" sz="2800" dirty="0"/>
          </a:p>
          <a:p>
            <a:pPr marL="0" indent="0" algn="just">
              <a:buNone/>
            </a:pPr>
            <a:r>
              <a:rPr lang="ar-SA" sz="2800" dirty="0" smtClean="0"/>
              <a:t>هي </a:t>
            </a:r>
            <a:r>
              <a:rPr lang="ar-SA" sz="2800" dirty="0"/>
              <a:t>الوسيلة التي يتم بها نقل الرسالة بين المرسل والمستقبل، وهي كثيرة ومتنوعة، ابتداء من اللغة اللفظية للمرسل، والمطبوعات والخرائط والرسوم واللوحات والصور الثابتة والأفلام الثابتة والمتحركة وانتهاء بالحاسب الآلي والتعليم المبرمج. </a:t>
            </a:r>
            <a:endParaRPr lang="en-US" sz="2800" dirty="0"/>
          </a:p>
          <a:p>
            <a:pPr marL="0" indent="0" algn="just">
              <a:buNone/>
            </a:pPr>
            <a:r>
              <a:rPr lang="ar-SA" sz="2800" dirty="0"/>
              <a:t>وتنبع أهمية قناة الاتصال في كونها عنصراً أساسياً في عملية الاتصال، ومن كونها القوة الفاعلة في نجاح عملية الاتصال أو فشلها، فقد يستطيع معد برنامج التليفزيون من إعداد رسالة علمية أو إرشادية على مستوى عال من الفعالية والتأثير ويفشل المخرج في إبراز محتوياتها، فتصبح الرسالة غير ذات جدوى. </a:t>
            </a:r>
            <a:endParaRPr lang="en-US" sz="2800" dirty="0"/>
          </a:p>
        </p:txBody>
      </p:sp>
    </p:spTree>
    <p:extLst>
      <p:ext uri="{BB962C8B-B14F-4D97-AF65-F5344CB8AC3E}">
        <p14:creationId xmlns:p14="http://schemas.microsoft.com/office/powerpoint/2010/main" val="1033756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90066"/>
          </a:xfrm>
        </p:spPr>
        <p:txBody>
          <a:bodyPr>
            <a:noAutofit/>
          </a:bodyPr>
          <a:lstStyle/>
          <a:p>
            <a:r>
              <a:rPr lang="ar-EG" sz="3600" b="1" dirty="0" smtClean="0">
                <a:solidFill>
                  <a:srgbClr val="00B0F0"/>
                </a:solidFill>
              </a:rPr>
              <a:t>خامسا</a:t>
            </a:r>
            <a:r>
              <a:rPr lang="ar-SA" sz="3600" b="1" dirty="0" smtClean="0">
                <a:solidFill>
                  <a:srgbClr val="00B0F0"/>
                </a:solidFill>
              </a:rPr>
              <a:t>: </a:t>
            </a:r>
            <a:r>
              <a:rPr lang="ar-EG" sz="3600" b="1" dirty="0" smtClean="0">
                <a:solidFill>
                  <a:srgbClr val="00B0F0"/>
                </a:solidFill>
              </a:rPr>
              <a:t>بيئة الاتصال</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SA" sz="3000" dirty="0" smtClean="0"/>
              <a:t>وه</a:t>
            </a:r>
            <a:r>
              <a:rPr lang="ar-EG" sz="3000" dirty="0" smtClean="0"/>
              <a:t>ي</a:t>
            </a:r>
            <a:r>
              <a:rPr lang="ar-SA" sz="3000" dirty="0" smtClean="0"/>
              <a:t> </a:t>
            </a:r>
            <a:r>
              <a:rPr lang="ar-SA" sz="3000" dirty="0"/>
              <a:t>الحيز أو البيئة التي يتم فيها عملية الاتصال، والمقصود هنا الاتصال التعليمي، داخل الفصل الدراسي، فيشمل المجال هنا الحيز الذي يتم فيه الموقف من حيث المقاعد، درجة الحرارة، التهوية، الإضاءة، الضوضاء سواء داخلية أو خارجية، الرائحة، شكل السبورة، جدران الفصل، المظهر العام للمعلم، والتلاميذ، وكذلك الإدارة المدرسية. ولكل من هذه العوامل دور أساسي في عملية الاتصال.</a:t>
            </a:r>
            <a:endParaRPr lang="en-US" sz="3000" dirty="0"/>
          </a:p>
          <a:p>
            <a:pPr marL="0" indent="0" algn="just">
              <a:buNone/>
            </a:pPr>
            <a:r>
              <a:rPr lang="ar-SA" sz="3000" dirty="0" smtClean="0"/>
              <a:t>ويمكن </a:t>
            </a:r>
            <a:r>
              <a:rPr lang="ar-SA" sz="3000" dirty="0"/>
              <a:t>القول بأن معظم الأشكال والنماذج لعملية الاتصال لا تعطى أهمية كبيرة للبيئة أو المجال الذي يتم فيه الاتصال بل تكاد أن تهملها تماماً. بالرغم من أهمية المجال الذي يحدث في الاتصال بين المعلم والتلميذ. </a:t>
            </a:r>
            <a:endParaRPr lang="ar-EG" sz="3000" dirty="0" smtClean="0"/>
          </a:p>
          <a:p>
            <a:pPr marL="0" indent="0" algn="ctr">
              <a:buNone/>
            </a:pPr>
            <a:r>
              <a:rPr lang="ar-SA" sz="2800" b="1" dirty="0">
                <a:solidFill>
                  <a:srgbClr val="FF0000"/>
                </a:solidFill>
              </a:rPr>
              <a:t>العوامل التي تؤثر على فاعلية </a:t>
            </a:r>
            <a:r>
              <a:rPr lang="ar-SA" sz="2800" b="1" dirty="0" smtClean="0">
                <a:solidFill>
                  <a:srgbClr val="FF0000"/>
                </a:solidFill>
              </a:rPr>
              <a:t>الاتصال</a:t>
            </a:r>
            <a:endParaRPr lang="en-US" sz="3000" dirty="0">
              <a:solidFill>
                <a:srgbClr val="FF0000"/>
              </a:solidFill>
            </a:endParaRPr>
          </a:p>
        </p:txBody>
      </p:sp>
    </p:spTree>
    <p:extLst>
      <p:ext uri="{BB962C8B-B14F-4D97-AF65-F5344CB8AC3E}">
        <p14:creationId xmlns:p14="http://schemas.microsoft.com/office/powerpoint/2010/main" val="1289410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90066"/>
          </a:xfrm>
        </p:spPr>
        <p:txBody>
          <a:bodyPr>
            <a:noAutofit/>
          </a:bodyPr>
          <a:lstStyle/>
          <a:p>
            <a:r>
              <a:rPr lang="ar-SA" sz="3600" b="1" dirty="0" smtClean="0">
                <a:solidFill>
                  <a:srgbClr val="FF0000"/>
                </a:solidFill>
              </a:rPr>
              <a:t>أ</a:t>
            </a:r>
            <a:r>
              <a:rPr lang="ar-SA" sz="3600" b="1" dirty="0">
                <a:solidFill>
                  <a:srgbClr val="FF0000"/>
                </a:solidFill>
              </a:rPr>
              <a:t>) عوامل تتعلق </a:t>
            </a:r>
            <a:r>
              <a:rPr lang="ar-SA" sz="3600" b="1" dirty="0" smtClean="0">
                <a:solidFill>
                  <a:srgbClr val="FF0000"/>
                </a:solidFill>
              </a:rPr>
              <a:t>بالمرسل</a:t>
            </a:r>
            <a:endParaRPr lang="en-US" sz="3600" dirty="0">
              <a:solidFill>
                <a:srgbClr val="FF000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buNone/>
            </a:pPr>
            <a:r>
              <a:rPr lang="ar-SA" sz="2800" b="1" dirty="0" smtClean="0">
                <a:solidFill>
                  <a:srgbClr val="00B0F0"/>
                </a:solidFill>
              </a:rPr>
              <a:t>لكي </a:t>
            </a:r>
            <a:r>
              <a:rPr lang="ar-SA" sz="2800" b="1" dirty="0">
                <a:solidFill>
                  <a:srgbClr val="00B0F0"/>
                </a:solidFill>
              </a:rPr>
              <a:t>ينجح المرسل (المعلم) في توصيل رسالته ينبغي أن يتوافر فيه ما يلي:</a:t>
            </a:r>
            <a:endParaRPr lang="en-US" sz="2800" b="1" dirty="0">
              <a:solidFill>
                <a:srgbClr val="00B0F0"/>
              </a:solidFill>
            </a:endParaRPr>
          </a:p>
          <a:p>
            <a:pPr marL="514350" lvl="0" indent="-514350" algn="just">
              <a:buFont typeface="+mj-lt"/>
              <a:buAutoNum type="arabicPeriod"/>
            </a:pPr>
            <a:r>
              <a:rPr lang="ar-SA" sz="2800" dirty="0"/>
              <a:t>أن يكون ملماً برسالته وفاهماً لكيفية إعدادها وتصميمها بطريقة مشوقة وجذابة.</a:t>
            </a:r>
            <a:endParaRPr lang="en-US" sz="2800" dirty="0"/>
          </a:p>
          <a:p>
            <a:pPr marL="514350" lvl="0" indent="-514350" algn="just">
              <a:buFont typeface="+mj-lt"/>
              <a:buAutoNum type="arabicPeriod"/>
            </a:pPr>
            <a:r>
              <a:rPr lang="ar-SA" sz="2800" dirty="0"/>
              <a:t>أن يكون ذو مستوى معرفي عالي يحقق أهداف عملية الاتصال.</a:t>
            </a:r>
            <a:endParaRPr lang="en-US" sz="2800" dirty="0"/>
          </a:p>
          <a:p>
            <a:pPr marL="514350" lvl="0" indent="-514350" algn="just">
              <a:buFont typeface="+mj-lt"/>
              <a:buAutoNum type="arabicPeriod"/>
            </a:pPr>
            <a:r>
              <a:rPr lang="ar-SA" sz="2800" dirty="0"/>
              <a:t>أن يكون له اتجاهات إيجابية نحو مستقبليه، ويوفر لديهم الإحساس بالتعاطف معهم ومشاكلهم. </a:t>
            </a:r>
            <a:endParaRPr lang="en-US" sz="2800" dirty="0"/>
          </a:p>
          <a:p>
            <a:pPr marL="514350" lvl="0" indent="-514350" algn="just">
              <a:buFont typeface="+mj-lt"/>
              <a:buAutoNum type="arabicPeriod"/>
            </a:pPr>
            <a:r>
              <a:rPr lang="ar-SA" sz="2800" dirty="0"/>
              <a:t>أن يكون لديه كفاءة في مهارة الاتصال، سواء من الناحية اللفظية أو غير اللفظية. فكثيراً ما نجد معلماً ممتازاً في المادة العلمية ولكن ليس له القدرة على مواجهة التلاميذ.</a:t>
            </a:r>
            <a:endParaRPr lang="en-US" sz="2800" dirty="0"/>
          </a:p>
          <a:p>
            <a:pPr marL="514350" lvl="0" indent="-514350" algn="just">
              <a:buFont typeface="+mj-lt"/>
              <a:buAutoNum type="arabicPeriod"/>
            </a:pPr>
            <a:r>
              <a:rPr lang="ar-SA" sz="2800" dirty="0"/>
              <a:t>أن يكون ملماً بعناصر الاتصال، وفاهماً لمدى تأثير كل منهما على توصيل رسالته.</a:t>
            </a:r>
            <a:endParaRPr lang="en-US" sz="3000" dirty="0"/>
          </a:p>
        </p:txBody>
      </p:sp>
    </p:spTree>
    <p:extLst>
      <p:ext uri="{BB962C8B-B14F-4D97-AF65-F5344CB8AC3E}">
        <p14:creationId xmlns:p14="http://schemas.microsoft.com/office/powerpoint/2010/main" val="187042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90066"/>
          </a:xfrm>
        </p:spPr>
        <p:txBody>
          <a:bodyPr>
            <a:noAutofit/>
          </a:bodyPr>
          <a:lstStyle/>
          <a:p>
            <a:r>
              <a:rPr lang="ar-SA" sz="3600" b="1" dirty="0">
                <a:solidFill>
                  <a:srgbClr val="00B0F0"/>
                </a:solidFill>
              </a:rPr>
              <a:t>ب) عوامل تتعلق </a:t>
            </a:r>
            <a:r>
              <a:rPr lang="ar-SA" sz="3600" b="1" dirty="0" smtClean="0">
                <a:solidFill>
                  <a:srgbClr val="00B0F0"/>
                </a:solidFill>
              </a:rPr>
              <a:t>بالمستقبل</a:t>
            </a:r>
            <a:endParaRPr lang="en-US" sz="3600" dirty="0">
              <a:solidFill>
                <a:srgbClr val="00B0F0"/>
              </a:solidFill>
            </a:endParaRPr>
          </a:p>
        </p:txBody>
      </p:sp>
      <p:sp>
        <p:nvSpPr>
          <p:cNvPr id="3" name="عنصر نائب للمحتوى 2"/>
          <p:cNvSpPr>
            <a:spLocks noGrp="1"/>
          </p:cNvSpPr>
          <p:nvPr>
            <p:ph idx="1"/>
          </p:nvPr>
        </p:nvSpPr>
        <p:spPr>
          <a:xfrm>
            <a:off x="179512" y="980728"/>
            <a:ext cx="8784976" cy="5616624"/>
          </a:xfrm>
        </p:spPr>
        <p:txBody>
          <a:bodyPr>
            <a:noAutofit/>
          </a:bodyPr>
          <a:lstStyle/>
          <a:p>
            <a:pPr marL="0" indent="0" algn="just">
              <a:buNone/>
            </a:pPr>
            <a:r>
              <a:rPr lang="ar-SA" sz="3000" b="1" dirty="0">
                <a:solidFill>
                  <a:srgbClr val="FF0000"/>
                </a:solidFill>
              </a:rPr>
              <a:t>لكي يحقق الاتصال أهدافه المرجوة، ينبغي أن يتوفر في المستقبل شروط التالية:</a:t>
            </a:r>
            <a:endParaRPr lang="en-US" sz="3000" b="1" dirty="0">
              <a:solidFill>
                <a:srgbClr val="FF0000"/>
              </a:solidFill>
            </a:endParaRPr>
          </a:p>
          <a:p>
            <a:pPr marL="514350" lvl="0" indent="-514350" algn="just">
              <a:buFont typeface="+mj-lt"/>
              <a:buAutoNum type="arabicPeriod"/>
            </a:pPr>
            <a:r>
              <a:rPr lang="ar-SA" sz="3000" dirty="0"/>
              <a:t>أن يشعر بأهمية الرسالة التي يتلقاها، وكذلك أهمية المرسل بالنسبة له وكيف يمكن الاستفادة منه في الموقف التعليمي.</a:t>
            </a:r>
            <a:endParaRPr lang="en-US" sz="3000" dirty="0"/>
          </a:p>
          <a:p>
            <a:pPr marL="514350" lvl="0" indent="-514350" algn="just">
              <a:buFont typeface="+mj-lt"/>
              <a:buAutoNum type="arabicPeriod"/>
            </a:pPr>
            <a:r>
              <a:rPr lang="ar-SA" sz="3000" dirty="0"/>
              <a:t>أن يعرف ويدرك خصائصه المتنوعة التي تتصل بالقدرات العقلية، وبالناحية النفسية، أو بالناحية الاجتماعية. </a:t>
            </a:r>
            <a:endParaRPr lang="en-US" sz="3000" dirty="0"/>
          </a:p>
          <a:p>
            <a:pPr marL="514350" lvl="0" indent="-514350" algn="just">
              <a:buFont typeface="+mj-lt"/>
              <a:buAutoNum type="arabicPeriod"/>
            </a:pPr>
            <a:r>
              <a:rPr lang="ar-SA" sz="3000" dirty="0"/>
              <a:t>أن يكون لديه خبرات سابقة يتفهم من خلالها الرسالة التي يتلقاها. </a:t>
            </a:r>
            <a:endParaRPr lang="en-US" sz="3000" dirty="0"/>
          </a:p>
          <a:p>
            <a:pPr marL="514350" lvl="0" indent="-514350" algn="just">
              <a:buFont typeface="+mj-lt"/>
              <a:buAutoNum type="arabicPeriod"/>
            </a:pPr>
            <a:r>
              <a:rPr lang="ar-SA" sz="3000" dirty="0"/>
              <a:t>أن يكون إيجابياً وفعالاً، وهذا يتطلب منه النشاط داخل الموقف التعليمي.</a:t>
            </a:r>
            <a:endParaRPr lang="en-US" sz="3000" dirty="0"/>
          </a:p>
        </p:txBody>
      </p:sp>
    </p:spTree>
    <p:extLst>
      <p:ext uri="{BB962C8B-B14F-4D97-AF65-F5344CB8AC3E}">
        <p14:creationId xmlns:p14="http://schemas.microsoft.com/office/powerpoint/2010/main" val="676703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634082"/>
          </a:xfrm>
        </p:spPr>
        <p:txBody>
          <a:bodyPr>
            <a:noAutofit/>
          </a:bodyPr>
          <a:lstStyle/>
          <a:p>
            <a:r>
              <a:rPr lang="ar-SA" sz="3600" b="1" dirty="0">
                <a:solidFill>
                  <a:srgbClr val="FF0000"/>
                </a:solidFill>
              </a:rPr>
              <a:t>جـ) عوامل تتعلق </a:t>
            </a:r>
            <a:r>
              <a:rPr lang="ar-SA" sz="3600" b="1" dirty="0" smtClean="0">
                <a:solidFill>
                  <a:srgbClr val="FF0000"/>
                </a:solidFill>
              </a:rPr>
              <a:t>بالرسالة</a:t>
            </a:r>
            <a:endParaRPr lang="en-US" sz="3600" dirty="0">
              <a:solidFill>
                <a:srgbClr val="FF0000"/>
              </a:solidFill>
            </a:endParaRPr>
          </a:p>
        </p:txBody>
      </p:sp>
      <p:sp>
        <p:nvSpPr>
          <p:cNvPr id="3" name="عنصر نائب للمحتوى 2"/>
          <p:cNvSpPr>
            <a:spLocks noGrp="1"/>
          </p:cNvSpPr>
          <p:nvPr>
            <p:ph idx="1"/>
          </p:nvPr>
        </p:nvSpPr>
        <p:spPr>
          <a:xfrm>
            <a:off x="179512" y="980728"/>
            <a:ext cx="8784976" cy="5616624"/>
          </a:xfrm>
        </p:spPr>
        <p:txBody>
          <a:bodyPr>
            <a:noAutofit/>
          </a:bodyPr>
          <a:lstStyle/>
          <a:p>
            <a:pPr marL="0" indent="0" algn="just">
              <a:buNone/>
            </a:pPr>
            <a:r>
              <a:rPr lang="ar-SA" sz="3000" dirty="0" smtClean="0"/>
              <a:t>بالرغم </a:t>
            </a:r>
            <a:r>
              <a:rPr lang="ar-SA" sz="3000" dirty="0"/>
              <a:t>من أن الرسالة هي العنصر الثالث من عناصر عملية الاتصال إلا أنها تعتبر الهدف الرئيسي الذي نريد تحقيقه لدى المستقبل. لذلك يجب أن يتوافر في الرسالة الشروط التالية:</a:t>
            </a:r>
            <a:endParaRPr lang="en-US" sz="3000" dirty="0"/>
          </a:p>
          <a:p>
            <a:pPr marL="514350" lvl="0" indent="-514350">
              <a:buFont typeface="+mj-lt"/>
              <a:buAutoNum type="arabicPeriod"/>
            </a:pPr>
            <a:r>
              <a:rPr lang="ar-SA" sz="3000" dirty="0"/>
              <a:t>أن تلبى حاجة المستقبل.</a:t>
            </a:r>
            <a:endParaRPr lang="en-US" sz="3000" dirty="0"/>
          </a:p>
          <a:p>
            <a:pPr marL="514350" lvl="0" indent="-514350">
              <a:buFont typeface="+mj-lt"/>
              <a:buAutoNum type="arabicPeriod"/>
            </a:pPr>
            <a:r>
              <a:rPr lang="ar-SA" sz="3000" dirty="0"/>
              <a:t>أن تحتوى على مثيرات تضمن استمرار جذب الانتباه.</a:t>
            </a:r>
            <a:endParaRPr lang="en-US" sz="3000" dirty="0"/>
          </a:p>
          <a:p>
            <a:pPr marL="514350" lvl="0" indent="-514350">
              <a:buFont typeface="+mj-lt"/>
              <a:buAutoNum type="arabicPeriod"/>
            </a:pPr>
            <a:r>
              <a:rPr lang="ar-SA" sz="3000" dirty="0"/>
              <a:t>أن يجمع محتوى الرسالة بين الواقعية والبساطة.</a:t>
            </a:r>
            <a:endParaRPr lang="en-US" sz="3000" dirty="0"/>
          </a:p>
          <a:p>
            <a:pPr marL="514350" lvl="0" indent="-514350">
              <a:buFont typeface="+mj-lt"/>
              <a:buAutoNum type="arabicPeriod"/>
            </a:pPr>
            <a:r>
              <a:rPr lang="ar-SA" sz="3000" dirty="0"/>
              <a:t>أن تكون واضحة وسليمة ومراعية الدقة العلمية.</a:t>
            </a:r>
            <a:endParaRPr lang="en-US" sz="3000" dirty="0"/>
          </a:p>
          <a:p>
            <a:pPr marL="514350" lvl="0" indent="-514350">
              <a:buFont typeface="+mj-lt"/>
              <a:buAutoNum type="arabicPeriod"/>
            </a:pPr>
            <a:r>
              <a:rPr lang="ar-SA" sz="3000" dirty="0"/>
              <a:t>أن تساير أهداف المجتمع الذي يتم فيه عملية الاتصال.</a:t>
            </a:r>
            <a:endParaRPr lang="en-US" sz="3000" dirty="0"/>
          </a:p>
        </p:txBody>
      </p:sp>
    </p:spTree>
    <p:extLst>
      <p:ext uri="{BB962C8B-B14F-4D97-AF65-F5344CB8AC3E}">
        <p14:creationId xmlns:p14="http://schemas.microsoft.com/office/powerpoint/2010/main" val="242263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634082"/>
          </a:xfrm>
        </p:spPr>
        <p:txBody>
          <a:bodyPr>
            <a:noAutofit/>
          </a:bodyPr>
          <a:lstStyle/>
          <a:p>
            <a:r>
              <a:rPr lang="ar-SA" sz="3600" b="1" dirty="0">
                <a:solidFill>
                  <a:srgbClr val="00B0F0"/>
                </a:solidFill>
              </a:rPr>
              <a:t>د) </a:t>
            </a:r>
            <a:r>
              <a:rPr lang="ar-SA" sz="3600" b="1" dirty="0" smtClean="0">
                <a:solidFill>
                  <a:srgbClr val="00B0F0"/>
                </a:solidFill>
              </a:rPr>
              <a:t>الوسيلـــــة</a:t>
            </a:r>
            <a:endParaRPr lang="en-US" sz="3600" dirty="0">
              <a:solidFill>
                <a:srgbClr val="00B0F0"/>
              </a:solidFill>
            </a:endParaRPr>
          </a:p>
        </p:txBody>
      </p:sp>
      <p:sp>
        <p:nvSpPr>
          <p:cNvPr id="3" name="عنصر نائب للمحتوى 2"/>
          <p:cNvSpPr>
            <a:spLocks noGrp="1"/>
          </p:cNvSpPr>
          <p:nvPr>
            <p:ph idx="1"/>
          </p:nvPr>
        </p:nvSpPr>
        <p:spPr>
          <a:xfrm>
            <a:off x="179512" y="980728"/>
            <a:ext cx="8784976" cy="5616624"/>
          </a:xfrm>
        </p:spPr>
        <p:txBody>
          <a:bodyPr>
            <a:noAutofit/>
          </a:bodyPr>
          <a:lstStyle/>
          <a:p>
            <a:pPr marL="0" indent="0">
              <a:buNone/>
            </a:pPr>
            <a:r>
              <a:rPr lang="ar-SA" sz="2800" b="1" dirty="0" smtClean="0">
                <a:solidFill>
                  <a:srgbClr val="FF0000"/>
                </a:solidFill>
              </a:rPr>
              <a:t>لكي </a:t>
            </a:r>
            <a:r>
              <a:rPr lang="ar-SA" sz="2800" b="1" dirty="0">
                <a:solidFill>
                  <a:srgbClr val="FF0000"/>
                </a:solidFill>
              </a:rPr>
              <a:t>تحقق الوسيلة أهدافها يجب أن يتوافر فيها الشروط التالية: </a:t>
            </a:r>
            <a:endParaRPr lang="en-US" sz="2800" b="1" dirty="0">
              <a:solidFill>
                <a:srgbClr val="FF0000"/>
              </a:solidFill>
            </a:endParaRPr>
          </a:p>
          <a:p>
            <a:pPr marL="514350" lvl="0" indent="-514350" algn="just">
              <a:buFont typeface="+mj-lt"/>
              <a:buAutoNum type="arabicPeriod"/>
            </a:pPr>
            <a:r>
              <a:rPr lang="ar-SA" sz="2800" dirty="0"/>
              <a:t>أن تكون مناسبة للعمر الزمني والعقلي للتلميذ.</a:t>
            </a:r>
            <a:endParaRPr lang="en-US" sz="2800" dirty="0"/>
          </a:p>
          <a:p>
            <a:pPr marL="514350" lvl="0" indent="-514350" algn="just">
              <a:buFont typeface="+mj-lt"/>
              <a:buAutoNum type="arabicPeriod"/>
            </a:pPr>
            <a:r>
              <a:rPr lang="ar-SA" sz="2800" dirty="0"/>
              <a:t>أن تكون متينة الصنع.</a:t>
            </a:r>
            <a:endParaRPr lang="en-US" sz="2800" dirty="0"/>
          </a:p>
          <a:p>
            <a:pPr marL="514350" lvl="0" indent="-514350" algn="just">
              <a:buFont typeface="+mj-lt"/>
              <a:buAutoNum type="arabicPeriod"/>
            </a:pPr>
            <a:r>
              <a:rPr lang="ar-SA" sz="2800" dirty="0"/>
              <a:t>أن تكون اقتصادية وغير مكلفة.</a:t>
            </a:r>
            <a:endParaRPr lang="en-US" sz="2800" dirty="0"/>
          </a:p>
          <a:p>
            <a:pPr marL="514350" lvl="0" indent="-514350" algn="just">
              <a:buFont typeface="+mj-lt"/>
              <a:buAutoNum type="arabicPeriod"/>
            </a:pPr>
            <a:r>
              <a:rPr lang="ar-SA" sz="2800" dirty="0"/>
              <a:t>أن تتغلب على عنصر الوقت والمسافة.</a:t>
            </a:r>
            <a:endParaRPr lang="en-US" sz="2800" dirty="0"/>
          </a:p>
          <a:p>
            <a:pPr marL="514350" lvl="0" indent="-514350" algn="just">
              <a:buFont typeface="+mj-lt"/>
              <a:buAutoNum type="arabicPeriod"/>
            </a:pPr>
            <a:r>
              <a:rPr lang="ar-SA" sz="2800" dirty="0"/>
              <a:t>أن تحتوى على المادة العلمية الصحيحة.</a:t>
            </a:r>
            <a:endParaRPr lang="en-US" sz="2800" dirty="0"/>
          </a:p>
          <a:p>
            <a:pPr marL="514350" lvl="0" indent="-514350" algn="just">
              <a:buFont typeface="+mj-lt"/>
              <a:buAutoNum type="arabicPeriod"/>
            </a:pPr>
            <a:r>
              <a:rPr lang="ar-SA" sz="2800" dirty="0"/>
              <a:t>أن تكون جذابة ومشوقة</a:t>
            </a:r>
            <a:r>
              <a:rPr lang="ar-SA" sz="2800" dirty="0" smtClean="0"/>
              <a:t>.</a:t>
            </a:r>
            <a:endParaRPr lang="ar-EG" sz="2800" dirty="0" smtClean="0"/>
          </a:p>
          <a:p>
            <a:pPr marL="0" indent="0">
              <a:buNone/>
            </a:pPr>
            <a:r>
              <a:rPr lang="ar-SA" sz="2800" b="1" dirty="0">
                <a:solidFill>
                  <a:srgbClr val="FF0000"/>
                </a:solidFill>
              </a:rPr>
              <a:t>عناصر عملية الاتصال </a:t>
            </a:r>
            <a:r>
              <a:rPr lang="ar-SA" sz="2800" b="1" dirty="0" smtClean="0">
                <a:solidFill>
                  <a:srgbClr val="FF0000"/>
                </a:solidFill>
              </a:rPr>
              <a:t>التعليمي:</a:t>
            </a:r>
            <a:endParaRPr lang="en-US" sz="2800" dirty="0">
              <a:solidFill>
                <a:srgbClr val="FF0000"/>
              </a:solidFill>
            </a:endParaRPr>
          </a:p>
          <a:p>
            <a:pPr marL="0" indent="0" algn="just">
              <a:buNone/>
            </a:pPr>
            <a:r>
              <a:rPr lang="ar-SA" sz="2800" dirty="0"/>
              <a:t>تعددت النماذج أو المخططات التي وضعها علماء الاتصال والتي توضح عناصر عملية الاتصال. وبتحليل بعض هذه النماذج وجدنا أن معظم عناصرها مشتركة في الموقف الاتصالي</a:t>
            </a:r>
            <a:r>
              <a:rPr lang="ar-SA" sz="2800" dirty="0" smtClean="0"/>
              <a:t>،</a:t>
            </a:r>
            <a:r>
              <a:rPr lang="ar-EG" sz="2800" dirty="0" smtClean="0"/>
              <a:t> وهو موضوع المحاضرة القادمة.</a:t>
            </a:r>
            <a:endParaRPr lang="en-US" sz="2800" dirty="0"/>
          </a:p>
          <a:p>
            <a:pPr marL="0" lvl="0" indent="0" algn="just">
              <a:buNone/>
            </a:pPr>
            <a:endParaRPr lang="en-US" sz="3000" dirty="0"/>
          </a:p>
        </p:txBody>
      </p:sp>
    </p:spTree>
    <p:extLst>
      <p:ext uri="{BB962C8B-B14F-4D97-AF65-F5344CB8AC3E}">
        <p14:creationId xmlns:p14="http://schemas.microsoft.com/office/powerpoint/2010/main" val="264507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2967335"/>
            <a:ext cx="6552728" cy="1569660"/>
          </a:xfrm>
          <a:prstGeom prst="rect">
            <a:avLst/>
          </a:prstGeom>
        </p:spPr>
        <p:txBody>
          <a:bodyPr wrap="square">
            <a:spAutoFit/>
          </a:bodyPr>
          <a:lstStyle/>
          <a:p>
            <a:pPr algn="ctr"/>
            <a:r>
              <a:rPr lang="ar-JO" sz="6000" b="1" dirty="0">
                <a:solidFill>
                  <a:srgbClr val="0066FF"/>
                </a:solidFill>
                <a:latin typeface="Arial Unicode MS" pitchFamily="34" charset="-128"/>
                <a:cs typeface="Times New Roman" pitchFamily="18" charset="0"/>
              </a:rPr>
              <a:t>شكراً لحسن متابعتكم</a:t>
            </a:r>
            <a:r>
              <a:rPr lang="fr-FR" sz="6000" b="1" dirty="0">
                <a:latin typeface="Arial Unicode MS" pitchFamily="34" charset="-128"/>
              </a:rPr>
              <a:t> </a:t>
            </a:r>
            <a:r>
              <a:rPr lang="fr-FR" dirty="0">
                <a:latin typeface="Arial Unicode MS" pitchFamily="34" charset="-128"/>
              </a:rPr>
              <a:t/>
            </a:r>
            <a:br>
              <a:rPr lang="fr-FR" dirty="0">
                <a:latin typeface="Arial Unicode MS" pitchFamily="34" charset="-128"/>
              </a:rPr>
            </a:br>
            <a:r>
              <a:rPr lang="fr-FR" dirty="0">
                <a:latin typeface="Arial Unicode MS" pitchFamily="34" charset="-128"/>
              </a:rPr>
              <a:t/>
            </a:r>
            <a:br>
              <a:rPr lang="fr-FR" dirty="0">
                <a:latin typeface="Arial Unicode MS" pitchFamily="34" charset="-128"/>
              </a:rPr>
            </a:br>
            <a:endParaRPr lang="ar-EG" dirty="0"/>
          </a:p>
        </p:txBody>
      </p:sp>
    </p:spTree>
    <p:extLst>
      <p:ext uri="{BB962C8B-B14F-4D97-AF65-F5344CB8AC3E}">
        <p14:creationId xmlns:p14="http://schemas.microsoft.com/office/powerpoint/2010/main" val="17119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SA" b="1" dirty="0">
                <a:solidFill>
                  <a:srgbClr val="FF0000"/>
                </a:solidFill>
              </a:rPr>
              <a:t>الاتصال التعليمي ونماذج عملية </a:t>
            </a:r>
            <a:r>
              <a:rPr lang="ar-SA" b="1" dirty="0" smtClean="0">
                <a:solidFill>
                  <a:srgbClr val="FF0000"/>
                </a:solidFill>
              </a:rPr>
              <a:t>الاتصال</a:t>
            </a:r>
            <a:endParaRPr lang="ar-EG"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normAutofit fontScale="85000" lnSpcReduction="20000"/>
          </a:bodyPr>
          <a:lstStyle/>
          <a:p>
            <a:pPr marL="0" indent="0" algn="just">
              <a:buNone/>
            </a:pPr>
            <a:r>
              <a:rPr lang="ar-SA" sz="3500" b="1" dirty="0">
                <a:solidFill>
                  <a:srgbClr val="00B0F0"/>
                </a:solidFill>
                <a:cs typeface="+mj-cs"/>
              </a:rPr>
              <a:t>تعريف الاتصال </a:t>
            </a:r>
            <a:r>
              <a:rPr lang="ar-SA" sz="3500" b="1" dirty="0" smtClean="0">
                <a:solidFill>
                  <a:srgbClr val="00B0F0"/>
                </a:solidFill>
                <a:cs typeface="+mj-cs"/>
              </a:rPr>
              <a:t>التعليمي</a:t>
            </a:r>
            <a:r>
              <a:rPr lang="ar-SA" sz="3500" dirty="0" smtClean="0">
                <a:solidFill>
                  <a:srgbClr val="00B0F0"/>
                </a:solidFill>
                <a:cs typeface="+mj-cs"/>
              </a:rPr>
              <a:t>: </a:t>
            </a:r>
            <a:r>
              <a:rPr lang="ar-SA" sz="3500" dirty="0">
                <a:cs typeface="+mj-cs"/>
              </a:rPr>
              <a:t>وبتطبيق مفهوم "الاتصال" في ميدان التعليم ظهر مفهوم "الاتصال </a:t>
            </a:r>
            <a:r>
              <a:rPr lang="ar-SA" sz="3500" dirty="0" smtClean="0">
                <a:cs typeface="+mj-cs"/>
              </a:rPr>
              <a:t>التعليمي</a:t>
            </a:r>
            <a:r>
              <a:rPr lang="ar-SA" sz="3500" dirty="0" smtClean="0"/>
              <a:t>"</a:t>
            </a:r>
            <a:r>
              <a:rPr lang="en-US" sz="3500" dirty="0" smtClean="0">
                <a:cs typeface="+mj-cs"/>
              </a:rPr>
              <a:t> </a:t>
            </a:r>
            <a:r>
              <a:rPr lang="ar-SA" sz="3500" dirty="0" smtClean="0">
                <a:cs typeface="+mj-cs"/>
              </a:rPr>
              <a:t>الذي </a:t>
            </a:r>
            <a:r>
              <a:rPr lang="ar-SA" sz="3500" dirty="0">
                <a:cs typeface="+mj-cs"/>
              </a:rPr>
              <a:t>يمكننا </a:t>
            </a:r>
            <a:r>
              <a:rPr lang="ar-SA" sz="3500" b="1" dirty="0">
                <a:cs typeface="+mj-cs"/>
              </a:rPr>
              <a:t>تعريفه </a:t>
            </a:r>
            <a:r>
              <a:rPr lang="ar-SA" sz="3500" b="1" dirty="0" smtClean="0">
                <a:cs typeface="+mj-cs"/>
              </a:rPr>
              <a:t>بأنه</a:t>
            </a:r>
            <a:r>
              <a:rPr lang="ar-SA" sz="3500" dirty="0" smtClean="0">
                <a:cs typeface="+mj-cs"/>
              </a:rPr>
              <a:t>: </a:t>
            </a:r>
            <a:r>
              <a:rPr lang="ar-SA" sz="3500" dirty="0">
                <a:cs typeface="+mj-cs"/>
              </a:rPr>
              <a:t>"عملية تفاعل مشتركة بالرموز اللفظية وغير اللفظية بين المعلم </a:t>
            </a:r>
            <a:r>
              <a:rPr lang="ar-SA" sz="3500" dirty="0" smtClean="0">
                <a:cs typeface="+mj-cs"/>
              </a:rPr>
              <a:t>والمتعلم</a:t>
            </a:r>
            <a:r>
              <a:rPr lang="ar-EG" sz="3500" dirty="0" smtClean="0">
                <a:cs typeface="+mj-cs"/>
              </a:rPr>
              <a:t>،</a:t>
            </a:r>
            <a:r>
              <a:rPr lang="ar-SA" sz="3500" dirty="0" smtClean="0">
                <a:cs typeface="+mj-cs"/>
              </a:rPr>
              <a:t> </a:t>
            </a:r>
            <a:r>
              <a:rPr lang="ar-SA" sz="3500" dirty="0">
                <a:cs typeface="+mj-cs"/>
              </a:rPr>
              <a:t>حيث يقدم الأول خبرات تعليمية (معرفية </a:t>
            </a:r>
            <a:r>
              <a:rPr lang="ar-SA" sz="3500" dirty="0" smtClean="0">
                <a:cs typeface="+mj-cs"/>
              </a:rPr>
              <a:t>ومهارية </a:t>
            </a:r>
            <a:r>
              <a:rPr lang="ar-SA" sz="3500" dirty="0">
                <a:cs typeface="+mj-cs"/>
              </a:rPr>
              <a:t>ووجدانية) من خلال القنوات المناسبة بغرض تحقيق نتائج تعليمية مرضية</a:t>
            </a:r>
            <a:r>
              <a:rPr lang="en-US" sz="3500" dirty="0">
                <a:cs typeface="+mj-cs"/>
              </a:rPr>
              <a:t>".</a:t>
            </a:r>
          </a:p>
          <a:p>
            <a:pPr marL="0" indent="0" algn="just">
              <a:buNone/>
            </a:pPr>
            <a:r>
              <a:rPr lang="ar-SA" sz="3500" b="1" dirty="0">
                <a:solidFill>
                  <a:srgbClr val="00B0F0"/>
                </a:solidFill>
                <a:cs typeface="+mj-cs"/>
              </a:rPr>
              <a:t>لغات الاتصال </a:t>
            </a:r>
            <a:r>
              <a:rPr lang="ar-SA" sz="3500" b="1" dirty="0" smtClean="0">
                <a:solidFill>
                  <a:srgbClr val="00B0F0"/>
                </a:solidFill>
                <a:cs typeface="+mj-cs"/>
              </a:rPr>
              <a:t>التعليمي:</a:t>
            </a:r>
            <a:endParaRPr lang="en-US" sz="3500" dirty="0">
              <a:solidFill>
                <a:srgbClr val="00B0F0"/>
              </a:solidFill>
              <a:cs typeface="+mj-cs"/>
            </a:endParaRPr>
          </a:p>
          <a:p>
            <a:pPr marL="0" indent="0" algn="just">
              <a:buNone/>
            </a:pPr>
            <a:r>
              <a:rPr lang="ar-SA" sz="3500" dirty="0">
                <a:cs typeface="+mj-cs"/>
              </a:rPr>
              <a:t>إن تنفيذ عملية الاتصال في مجال التعليم أو في أي مجال آخر يتطلب استخدام لغة اتصال بين المرسل والمستقبل، واللغة سواء كانت اللغة الأم أو لغة أجنبية تنقسم إلى نوعين هما</a:t>
            </a:r>
            <a:r>
              <a:rPr lang="en-US" sz="3500" dirty="0">
                <a:cs typeface="+mj-cs"/>
              </a:rPr>
              <a:t> :</a:t>
            </a:r>
            <a:endParaRPr lang="en-US" sz="3500" b="1" u="sng" dirty="0">
              <a:cs typeface="+mj-cs"/>
            </a:endParaRPr>
          </a:p>
          <a:p>
            <a:pPr marL="0" lvl="0" indent="0" algn="just">
              <a:buNone/>
            </a:pPr>
            <a:r>
              <a:rPr lang="ar-SA" sz="3500" b="1" dirty="0">
                <a:cs typeface="+mj-cs"/>
              </a:rPr>
              <a:t>اللغة اللفظية</a:t>
            </a:r>
            <a:r>
              <a:rPr lang="en-US" sz="3500" b="1" dirty="0">
                <a:cs typeface="+mj-cs"/>
              </a:rPr>
              <a:t> : Verbal Language </a:t>
            </a:r>
            <a:endParaRPr lang="en-US" sz="3500" dirty="0">
              <a:cs typeface="+mj-cs"/>
            </a:endParaRPr>
          </a:p>
          <a:p>
            <a:pPr marL="0" lvl="0" indent="0" algn="just">
              <a:buNone/>
            </a:pPr>
            <a:r>
              <a:rPr lang="ar-SA" sz="3500" b="1" dirty="0">
                <a:cs typeface="+mj-cs"/>
              </a:rPr>
              <a:t>اللغة غير اللفظية </a:t>
            </a:r>
            <a:r>
              <a:rPr lang="en-US" sz="3500" b="1" dirty="0">
                <a:cs typeface="+mj-cs"/>
              </a:rPr>
              <a:t> Non-Verbal Language</a:t>
            </a:r>
            <a:endParaRPr lang="en-US" sz="3500" dirty="0">
              <a:cs typeface="+mj-cs"/>
            </a:endParaRPr>
          </a:p>
          <a:p>
            <a:endParaRPr lang="ar-EG" dirty="0"/>
          </a:p>
        </p:txBody>
      </p:sp>
    </p:spTree>
    <p:extLst>
      <p:ext uri="{BB962C8B-B14F-4D97-AF65-F5344CB8AC3E}">
        <p14:creationId xmlns:p14="http://schemas.microsoft.com/office/powerpoint/2010/main" val="280020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SA" b="1" dirty="0" smtClean="0">
                <a:solidFill>
                  <a:srgbClr val="FF0000"/>
                </a:solidFill>
              </a:rPr>
              <a:t>أولا: </a:t>
            </a:r>
            <a:r>
              <a:rPr lang="ar-SA" b="1" dirty="0">
                <a:solidFill>
                  <a:srgbClr val="FF0000"/>
                </a:solidFill>
              </a:rPr>
              <a:t>اللغة اللفظية</a:t>
            </a:r>
            <a:r>
              <a:rPr lang="en-US" b="1" dirty="0"/>
              <a:t> </a:t>
            </a:r>
            <a:endParaRPr lang="en-US" dirty="0"/>
          </a:p>
        </p:txBody>
      </p:sp>
      <p:sp>
        <p:nvSpPr>
          <p:cNvPr id="3" name="عنصر نائب للمحتوى 2"/>
          <p:cNvSpPr>
            <a:spLocks noGrp="1"/>
          </p:cNvSpPr>
          <p:nvPr>
            <p:ph idx="1"/>
          </p:nvPr>
        </p:nvSpPr>
        <p:spPr>
          <a:xfrm>
            <a:off x="457200" y="1268760"/>
            <a:ext cx="8229600" cy="4857403"/>
          </a:xfrm>
        </p:spPr>
        <p:txBody>
          <a:bodyPr>
            <a:normAutofit fontScale="85000" lnSpcReduction="10000"/>
          </a:bodyPr>
          <a:lstStyle/>
          <a:p>
            <a:pPr marL="0" indent="0" algn="just">
              <a:buNone/>
            </a:pPr>
            <a:r>
              <a:rPr lang="en-US" dirty="0" smtClean="0"/>
              <a:t>	</a:t>
            </a:r>
            <a:r>
              <a:rPr lang="ar-SA" dirty="0" smtClean="0"/>
              <a:t>وهي </a:t>
            </a:r>
            <a:r>
              <a:rPr lang="ar-SA" dirty="0"/>
              <a:t>مجموعة من الرموز المنطوقة أو المكتوبة – صوتية، نحوية، مفردات لغوية – والتي يتم استخدامها في جمل وعبارات تعبر عن المعنى. وتعتبر اللغة اللفظية هي وسيلة الاتصال الشفهية والتحريرية التي يستخدمها الإنسان أو المعلم للتعبير عما يجول في خاطره من خلال ما يستخدمه من كلمات وأصوات وقواعد نحوية حيث تربط هذه المكونات في محتوى مفيد يعبر عما يريد </a:t>
            </a:r>
            <a:r>
              <a:rPr lang="ar-SA" dirty="0" smtClean="0"/>
              <a:t>الفر</a:t>
            </a:r>
            <a:r>
              <a:rPr lang="ar-EG" dirty="0" smtClean="0"/>
              <a:t>د</a:t>
            </a:r>
            <a:r>
              <a:rPr lang="ar-SA" dirty="0" smtClean="0"/>
              <a:t> </a:t>
            </a:r>
            <a:r>
              <a:rPr lang="ar-SA" dirty="0"/>
              <a:t>إيصاله للآخرين سواء كان بالصيغة الشفهية أم بالصيغة </a:t>
            </a:r>
            <a:r>
              <a:rPr lang="ar-SA" dirty="0" smtClean="0"/>
              <a:t>التحريرية</a:t>
            </a:r>
            <a:r>
              <a:rPr lang="en-US" dirty="0" smtClean="0"/>
              <a:t> </a:t>
            </a:r>
            <a:r>
              <a:rPr lang="ar-SA" dirty="0"/>
              <a:t>واللغة اللفظية كاللغة العربية أو اللغة الإنجليزية أو اللغة الفرنسية تتضمن</a:t>
            </a:r>
            <a:r>
              <a:rPr lang="ar-SA" b="1" dirty="0"/>
              <a:t> </a:t>
            </a:r>
            <a:r>
              <a:rPr lang="ar-SA" dirty="0" smtClean="0"/>
              <a:t>جانبين:</a:t>
            </a:r>
            <a:endParaRPr lang="en-US" dirty="0"/>
          </a:p>
          <a:p>
            <a:pPr marL="0" indent="0" algn="just">
              <a:buNone/>
            </a:pPr>
            <a:r>
              <a:rPr lang="en-US" dirty="0"/>
              <a:t>	</a:t>
            </a:r>
            <a:r>
              <a:rPr lang="ar-SA" dirty="0" smtClean="0"/>
              <a:t>اللغة </a:t>
            </a:r>
            <a:r>
              <a:rPr lang="ar-SA" dirty="0"/>
              <a:t>الشفهية واللغة التحريرية واللغة الشفهية تشمل مهارتي استقبال وإرسال (إنتاج) وهما الاستماع والتحدث، وكذلك تشمل اللغة التحريرية مهارتي إحداهما استقبال وهي (القراءة) والأخرى إرسال/ أنتاج </a:t>
            </a:r>
            <a:r>
              <a:rPr lang="ar-SA" dirty="0" smtClean="0"/>
              <a:t>وهي</a:t>
            </a:r>
            <a:r>
              <a:rPr lang="ar-EG" dirty="0" smtClean="0"/>
              <a:t> </a:t>
            </a:r>
            <a:r>
              <a:rPr lang="en-US" dirty="0" smtClean="0"/>
              <a:t>)</a:t>
            </a:r>
            <a:r>
              <a:rPr lang="ar-SA" dirty="0"/>
              <a:t>الكتابة) .</a:t>
            </a:r>
            <a:endParaRPr lang="en-US" dirty="0"/>
          </a:p>
          <a:p>
            <a:pPr marL="0" indent="0">
              <a:buNone/>
            </a:pPr>
            <a:endParaRPr lang="ar-EG" dirty="0"/>
          </a:p>
        </p:txBody>
      </p:sp>
    </p:spTree>
    <p:extLst>
      <p:ext uri="{BB962C8B-B14F-4D97-AF65-F5344CB8AC3E}">
        <p14:creationId xmlns:p14="http://schemas.microsoft.com/office/powerpoint/2010/main" val="370577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EG" b="1" dirty="0">
                <a:solidFill>
                  <a:srgbClr val="00B0F0"/>
                </a:solidFill>
              </a:rPr>
              <a:t>و</a:t>
            </a:r>
            <a:r>
              <a:rPr lang="ar-SA" b="1" dirty="0">
                <a:solidFill>
                  <a:srgbClr val="00B0F0"/>
                </a:solidFill>
              </a:rPr>
              <a:t>تتضمن كل لغة حية أربع مهارات رئيسية هي</a:t>
            </a:r>
            <a:r>
              <a:rPr lang="ar-SA" dirty="0">
                <a:solidFill>
                  <a:srgbClr val="00B0F0"/>
                </a:solidFill>
              </a:rPr>
              <a:t> </a:t>
            </a:r>
            <a:r>
              <a:rPr lang="en-US" b="1" dirty="0"/>
              <a:t> </a:t>
            </a:r>
            <a:endParaRPr lang="en-US" dirty="0"/>
          </a:p>
        </p:txBody>
      </p:sp>
      <p:sp>
        <p:nvSpPr>
          <p:cNvPr id="3" name="عنصر نائب للمحتوى 2"/>
          <p:cNvSpPr>
            <a:spLocks noGrp="1"/>
          </p:cNvSpPr>
          <p:nvPr>
            <p:ph idx="1"/>
          </p:nvPr>
        </p:nvSpPr>
        <p:spPr>
          <a:xfrm>
            <a:off x="179512" y="836712"/>
            <a:ext cx="8784976" cy="5760640"/>
          </a:xfrm>
        </p:spPr>
        <p:txBody>
          <a:bodyPr>
            <a:noAutofit/>
          </a:bodyPr>
          <a:lstStyle/>
          <a:p>
            <a:pPr marL="0" indent="0">
              <a:buNone/>
            </a:pPr>
            <a:r>
              <a:rPr lang="ar-SA" sz="2800" dirty="0" smtClean="0"/>
              <a:t>1-  </a:t>
            </a:r>
            <a:r>
              <a:rPr lang="ar-SA" sz="2800" dirty="0"/>
              <a:t>مهارة الفهم السماعي (الاستماع) .</a:t>
            </a:r>
            <a:endParaRPr lang="en-US" sz="2800" dirty="0"/>
          </a:p>
          <a:p>
            <a:pPr marL="0" indent="0">
              <a:buNone/>
            </a:pPr>
            <a:r>
              <a:rPr lang="ar-SA" sz="2800" dirty="0"/>
              <a:t> 2- مهارة التعبير الشفهي (التحدث) .</a:t>
            </a:r>
            <a:endParaRPr lang="en-US" sz="2800" dirty="0"/>
          </a:p>
          <a:p>
            <a:pPr marL="0" indent="0">
              <a:buNone/>
            </a:pPr>
            <a:r>
              <a:rPr lang="ar-EG" sz="2800" dirty="0"/>
              <a:t>3- </a:t>
            </a:r>
            <a:r>
              <a:rPr lang="ar-SA" sz="2800" dirty="0"/>
              <a:t>مهارة الفهم القرائي (القراءة) .</a:t>
            </a:r>
            <a:endParaRPr lang="en-US" sz="2800" dirty="0"/>
          </a:p>
          <a:p>
            <a:pPr marL="0" indent="0">
              <a:buNone/>
            </a:pPr>
            <a:r>
              <a:rPr lang="ar-SA" sz="2800" dirty="0" smtClean="0"/>
              <a:t>4- </a:t>
            </a:r>
            <a:r>
              <a:rPr lang="ar-SA" sz="2800" dirty="0"/>
              <a:t>مهارة التعبير التحريري (الكتابة) .</a:t>
            </a:r>
            <a:endParaRPr lang="en-US" sz="2800" dirty="0"/>
          </a:p>
          <a:p>
            <a:pPr marL="0" indent="0" algn="just">
              <a:buNone/>
            </a:pPr>
            <a:r>
              <a:rPr lang="ar-SA" sz="2800" b="1" dirty="0">
                <a:solidFill>
                  <a:srgbClr val="00B0F0"/>
                </a:solidFill>
              </a:rPr>
              <a:t>الفرق بين المهارة اللغوية ومهارة الاتصال :</a:t>
            </a:r>
            <a:endParaRPr lang="en-US" sz="2800" dirty="0">
              <a:solidFill>
                <a:srgbClr val="00B0F0"/>
              </a:solidFill>
            </a:endParaRPr>
          </a:p>
          <a:p>
            <a:pPr marL="0" indent="0" algn="just">
              <a:buNone/>
            </a:pPr>
            <a:r>
              <a:rPr lang="ar-SA" sz="2800" dirty="0"/>
              <a:t>تتمثل </a:t>
            </a:r>
            <a:r>
              <a:rPr lang="ar-SA" sz="2800" b="1" dirty="0">
                <a:solidFill>
                  <a:srgbClr val="00B0F0"/>
                </a:solidFill>
              </a:rPr>
              <a:t>المهارة اللغوية</a:t>
            </a:r>
            <a:r>
              <a:rPr lang="ar-SA" sz="2800" dirty="0">
                <a:solidFill>
                  <a:srgbClr val="00B0F0"/>
                </a:solidFill>
              </a:rPr>
              <a:t> </a:t>
            </a:r>
            <a:r>
              <a:rPr lang="ar-SA" sz="2800" dirty="0"/>
              <a:t>في تكوين جمل أو عبارات صحيحة </a:t>
            </a:r>
            <a:r>
              <a:rPr lang="ar-SA" sz="2800" dirty="0" smtClean="0"/>
              <a:t>نحويا</a:t>
            </a:r>
            <a:r>
              <a:rPr lang="en-US" sz="2800" dirty="0" smtClean="0"/>
              <a:t>.</a:t>
            </a:r>
          </a:p>
          <a:p>
            <a:pPr marL="0" indent="0" algn="just">
              <a:buNone/>
            </a:pPr>
            <a:r>
              <a:rPr lang="ar-SA" sz="2800" dirty="0" smtClean="0"/>
              <a:t>أما </a:t>
            </a:r>
            <a:r>
              <a:rPr lang="ar-SA" sz="2800" b="1" dirty="0">
                <a:solidFill>
                  <a:srgbClr val="00B0F0"/>
                </a:solidFill>
              </a:rPr>
              <a:t>مهارة الاتصال</a:t>
            </a:r>
            <a:r>
              <a:rPr lang="ar-SA" sz="2800" dirty="0">
                <a:solidFill>
                  <a:srgbClr val="00B0F0"/>
                </a:solidFill>
              </a:rPr>
              <a:t> </a:t>
            </a:r>
            <a:r>
              <a:rPr lang="ar-SA" sz="2800" dirty="0"/>
              <a:t>فتتمثل في استخدام جمل أو عبارات ذات معنى ودلالة في الموقف التواصلي </a:t>
            </a:r>
            <a:r>
              <a:rPr lang="ar-SA" sz="2800" dirty="0" smtClean="0"/>
              <a:t>.</a:t>
            </a:r>
            <a:r>
              <a:rPr lang="ar-EG" sz="2800" dirty="0" smtClean="0"/>
              <a:t> </a:t>
            </a:r>
            <a:r>
              <a:rPr lang="ar-SA" sz="2800" dirty="0" smtClean="0"/>
              <a:t>ويمكن </a:t>
            </a:r>
            <a:r>
              <a:rPr lang="ar-SA" sz="2800" dirty="0"/>
              <a:t>القول أنه لا توجد مهارة اتصال بدون المهارة اللغوية لأن المهارة اللغوية (قواعد- صوتيات</a:t>
            </a:r>
            <a:r>
              <a:rPr lang="en-US" sz="2800" dirty="0"/>
              <a:t>- </a:t>
            </a:r>
            <a:r>
              <a:rPr lang="ar-SA" sz="2800" dirty="0"/>
              <a:t>مفردات لغوية) هي الأساس لمهارة الاتصال والأخيرة هي الأعم والأشمل وتتضمن بداخلها المهارة اللغوية فإذا استخدمت اللغة كوسيلة اتصال، فيجب أن تستخدم كمهارة اتصال ولا تقتصر عند حد دورها كمهارة لغوية فقط </a:t>
            </a:r>
            <a:r>
              <a:rPr lang="ar-EG" sz="2800" dirty="0"/>
              <a:t> </a:t>
            </a:r>
            <a:r>
              <a:rPr lang="ar-EG" sz="2800" dirty="0" smtClean="0"/>
              <a:t>.</a:t>
            </a:r>
            <a:endParaRPr lang="en-US" sz="2800" dirty="0"/>
          </a:p>
        </p:txBody>
      </p:sp>
    </p:spTree>
    <p:extLst>
      <p:ext uri="{BB962C8B-B14F-4D97-AF65-F5344CB8AC3E}">
        <p14:creationId xmlns:p14="http://schemas.microsoft.com/office/powerpoint/2010/main" val="254065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fontScale="90000"/>
          </a:bodyPr>
          <a:lstStyle/>
          <a:p>
            <a:r>
              <a:rPr lang="ar-SA" sz="3600" b="1" dirty="0">
                <a:solidFill>
                  <a:srgbClr val="00B0F0"/>
                </a:solidFill>
              </a:rPr>
              <a:t>ما يجب مراعاته عند استخدام المعلم للغة اللفظية في </a:t>
            </a:r>
            <a:r>
              <a:rPr lang="ar-SA" sz="3600" b="1" dirty="0" smtClean="0">
                <a:solidFill>
                  <a:srgbClr val="00B0F0"/>
                </a:solidFill>
              </a:rPr>
              <a:t>الاتصال</a:t>
            </a:r>
            <a:r>
              <a:rPr lang="en-US" b="1" dirty="0"/>
              <a:t> </a:t>
            </a:r>
            <a:endParaRPr lang="en-US" dirty="0"/>
          </a:p>
        </p:txBody>
      </p:sp>
      <p:sp>
        <p:nvSpPr>
          <p:cNvPr id="3" name="عنصر نائب للمحتوى 2"/>
          <p:cNvSpPr>
            <a:spLocks noGrp="1"/>
          </p:cNvSpPr>
          <p:nvPr>
            <p:ph idx="1"/>
          </p:nvPr>
        </p:nvSpPr>
        <p:spPr>
          <a:xfrm>
            <a:off x="179512" y="1196752"/>
            <a:ext cx="8784976" cy="5400600"/>
          </a:xfrm>
        </p:spPr>
        <p:txBody>
          <a:bodyPr>
            <a:noAutofit/>
          </a:bodyPr>
          <a:lstStyle/>
          <a:p>
            <a:pPr marL="514350" lvl="0" indent="-514350" algn="just">
              <a:buFont typeface="+mj-lt"/>
              <a:buAutoNum type="arabicPeriod"/>
            </a:pPr>
            <a:r>
              <a:rPr lang="ar-SA" sz="3000" dirty="0"/>
              <a:t>التحدث بصوت مرتفع يسمعه كل الطلاب .</a:t>
            </a:r>
            <a:endParaRPr lang="en-US" sz="3000" dirty="0"/>
          </a:p>
          <a:p>
            <a:pPr marL="514350" lvl="0" indent="-514350" algn="just">
              <a:buFont typeface="+mj-lt"/>
              <a:buAutoNum type="arabicPeriod"/>
            </a:pPr>
            <a:r>
              <a:rPr lang="ar-SA" sz="3000" dirty="0"/>
              <a:t>التحدث بلباقة وبأسلوب واضح يفهمه كل الطلاب .</a:t>
            </a:r>
            <a:endParaRPr lang="en-US" sz="3000" dirty="0"/>
          </a:p>
          <a:p>
            <a:pPr marL="514350" lvl="0" indent="-514350" algn="just">
              <a:buFont typeface="+mj-lt"/>
              <a:buAutoNum type="arabicPeriod"/>
            </a:pPr>
            <a:r>
              <a:rPr lang="ar-SA" sz="3000" dirty="0"/>
              <a:t>النطق الصحيح للغة (عبارات – كلمات – جمل) .</a:t>
            </a:r>
            <a:endParaRPr lang="en-US" sz="3000" dirty="0"/>
          </a:p>
          <a:p>
            <a:pPr marL="514350" lvl="0" indent="-514350" algn="just">
              <a:buFont typeface="+mj-lt"/>
              <a:buAutoNum type="arabicPeriod"/>
            </a:pPr>
            <a:r>
              <a:rPr lang="ar-SA" sz="3000" dirty="0"/>
              <a:t>التنويع في نبرات صوته خلال الحصة الدراسية .</a:t>
            </a:r>
            <a:endParaRPr lang="en-US" sz="3000" dirty="0"/>
          </a:p>
          <a:p>
            <a:pPr marL="514350" lvl="0" indent="-514350" algn="just">
              <a:buFont typeface="+mj-lt"/>
              <a:buAutoNum type="arabicPeriod"/>
            </a:pPr>
            <a:r>
              <a:rPr lang="ar-SA" sz="3000" dirty="0"/>
              <a:t>الاستماع الجيد لكل الطلاب .</a:t>
            </a:r>
            <a:endParaRPr lang="en-US" sz="3000" dirty="0"/>
          </a:p>
          <a:p>
            <a:pPr marL="514350" lvl="0" indent="-514350" algn="just">
              <a:buFont typeface="+mj-lt"/>
              <a:buAutoNum type="arabicPeriod"/>
            </a:pPr>
            <a:r>
              <a:rPr lang="ar-SA" sz="3000" dirty="0"/>
              <a:t>الاستخدام الصحيح للغة التحريرية ووضوح الكتابة على السبورة .</a:t>
            </a:r>
            <a:endParaRPr lang="en-US" sz="3000" dirty="0"/>
          </a:p>
          <a:p>
            <a:pPr marL="514350" lvl="0" indent="-514350" algn="just">
              <a:buFont typeface="+mj-lt"/>
              <a:buAutoNum type="arabicPeriod"/>
            </a:pPr>
            <a:r>
              <a:rPr lang="ar-SA" sz="3000" dirty="0"/>
              <a:t>استخدام المفردات اللغوية الواضحة والبسيطة التي يمكن من خلالها إيصال معلومات المادة العلمية ببساطة إلى الطلاب .</a:t>
            </a:r>
            <a:endParaRPr lang="en-US" sz="3000" dirty="0"/>
          </a:p>
          <a:p>
            <a:pPr marL="514350" lvl="0" indent="-514350" algn="just">
              <a:buFont typeface="+mj-lt"/>
              <a:buAutoNum type="arabicPeriod"/>
            </a:pPr>
            <a:r>
              <a:rPr lang="ar-SA" sz="3000" dirty="0"/>
              <a:t>البعد عن تكرار مفردات معينة بصفة مستمرة حتى لا تعتبرها الطلاب لزمات لديه</a:t>
            </a:r>
            <a:r>
              <a:rPr lang="en-US" sz="3000" dirty="0"/>
              <a:t>.</a:t>
            </a:r>
          </a:p>
        </p:txBody>
      </p:sp>
    </p:spTree>
    <p:extLst>
      <p:ext uri="{BB962C8B-B14F-4D97-AF65-F5344CB8AC3E}">
        <p14:creationId xmlns:p14="http://schemas.microsoft.com/office/powerpoint/2010/main" val="220692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a:bodyPr>
          <a:lstStyle/>
          <a:p>
            <a:r>
              <a:rPr lang="ar-SA" sz="3600" b="1" dirty="0">
                <a:solidFill>
                  <a:srgbClr val="00B0F0"/>
                </a:solidFill>
              </a:rPr>
              <a:t>ثانيا : اللغة غير </a:t>
            </a:r>
            <a:r>
              <a:rPr lang="ar-SA" sz="3600" b="1" dirty="0" smtClean="0">
                <a:solidFill>
                  <a:srgbClr val="00B0F0"/>
                </a:solidFill>
              </a:rPr>
              <a:t>اللفظية</a:t>
            </a:r>
            <a:endParaRPr lang="en-US" sz="3600" dirty="0">
              <a:solidFill>
                <a:srgbClr val="00B0F0"/>
              </a:solidFill>
            </a:endParaRPr>
          </a:p>
        </p:txBody>
      </p:sp>
      <p:sp>
        <p:nvSpPr>
          <p:cNvPr id="3" name="عنصر نائب للمحتوى 2"/>
          <p:cNvSpPr>
            <a:spLocks noGrp="1"/>
          </p:cNvSpPr>
          <p:nvPr>
            <p:ph idx="1"/>
          </p:nvPr>
        </p:nvSpPr>
        <p:spPr>
          <a:xfrm>
            <a:off x="179512" y="1124744"/>
            <a:ext cx="8784976" cy="5472608"/>
          </a:xfrm>
        </p:spPr>
        <p:txBody>
          <a:bodyPr>
            <a:noAutofit/>
          </a:bodyPr>
          <a:lstStyle/>
          <a:p>
            <a:pPr marL="0" indent="0" algn="just">
              <a:buNone/>
            </a:pPr>
            <a:r>
              <a:rPr lang="ar-EG" sz="3000" dirty="0" smtClean="0"/>
              <a:t>	</a:t>
            </a:r>
            <a:r>
              <a:rPr lang="ar-SA" sz="3000" dirty="0" smtClean="0"/>
              <a:t>لقد </a:t>
            </a:r>
            <a:r>
              <a:rPr lang="ar-SA" sz="3000" dirty="0"/>
              <a:t>استخدم الإنسان اللغة غير اللفظية عبر التاريخ قبل استخدامه للغة اللفظية لكي يتمكن من نقل بعض المعلومات وتبادل الخبرات </a:t>
            </a:r>
            <a:r>
              <a:rPr lang="ar-SA" sz="3000" b="1" dirty="0"/>
              <a:t>وتشمل اللغة غير اللفظية</a:t>
            </a:r>
            <a:r>
              <a:rPr lang="ar-SA" sz="3000" dirty="0"/>
              <a:t> الإشارة والحركات والأفعال ولغة الأشياء ويتضح ذلك في المثالين </a:t>
            </a:r>
            <a:r>
              <a:rPr lang="ar-SA" sz="3000" dirty="0" smtClean="0"/>
              <a:t>التاليين: </a:t>
            </a:r>
            <a:r>
              <a:rPr lang="ar-SA" sz="3000" dirty="0"/>
              <a:t>الشخص الذي يرفع يده لكي يلقي السلام على زميله </a:t>
            </a:r>
            <a:r>
              <a:rPr lang="ar-SA" sz="3000" dirty="0" smtClean="0"/>
              <a:t>أو</a:t>
            </a:r>
            <a:r>
              <a:rPr lang="ar-EG" sz="3000" dirty="0" smtClean="0"/>
              <a:t> </a:t>
            </a:r>
            <a:r>
              <a:rPr lang="ar-SA" sz="3000" dirty="0" smtClean="0"/>
              <a:t>الشخص </a:t>
            </a:r>
            <a:r>
              <a:rPr lang="ar-SA" sz="3000" dirty="0"/>
              <a:t>الذي يحرك رأسه من اليمين إلى اليسار لكي يعبر عن رفض شيئا ما</a:t>
            </a:r>
            <a:r>
              <a:rPr lang="ar-SA" sz="3000" dirty="0" smtClean="0"/>
              <a:t>.</a:t>
            </a:r>
            <a:endParaRPr lang="ar-EG" sz="3000" dirty="0" smtClean="0"/>
          </a:p>
          <a:p>
            <a:pPr marL="0" indent="0" algn="just">
              <a:buNone/>
            </a:pPr>
            <a:r>
              <a:rPr lang="ar-EG" sz="3000" dirty="0" smtClean="0"/>
              <a:t>	</a:t>
            </a:r>
            <a:r>
              <a:rPr lang="ar-SA" sz="3000" dirty="0" smtClean="0"/>
              <a:t>ولقد </a:t>
            </a:r>
            <a:r>
              <a:rPr lang="ar-SA" sz="3000" dirty="0"/>
              <a:t>أختلف العلماء حول اعتبار اللغة اللفظية لغة فبعضهم رفض إطلاق كلمة لغة على المواد التعليمية غير اللفظية، والبعض وجد أن اللغة تؤدي وظيفة وهي أنها وسيلة اتصال وتفاهم بين البشر فإذا كانت المواد التعليمية غير اللفظية تؤدي أيضا هذه الوظيفة فيمكن أن تدخل في مجال اللغة</a:t>
            </a:r>
            <a:r>
              <a:rPr lang="ar-SA" sz="3000" dirty="0" smtClean="0"/>
              <a:t>.</a:t>
            </a:r>
            <a:endParaRPr lang="en-US" sz="3000" dirty="0"/>
          </a:p>
        </p:txBody>
      </p:sp>
    </p:spTree>
    <p:extLst>
      <p:ext uri="{BB962C8B-B14F-4D97-AF65-F5344CB8AC3E}">
        <p14:creationId xmlns:p14="http://schemas.microsoft.com/office/powerpoint/2010/main" val="281899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562074"/>
          </a:xfrm>
        </p:spPr>
        <p:txBody>
          <a:bodyPr>
            <a:noAutofit/>
          </a:bodyPr>
          <a:lstStyle/>
          <a:p>
            <a:r>
              <a:rPr lang="ar-EG" sz="3600" b="1" dirty="0" smtClean="0">
                <a:solidFill>
                  <a:srgbClr val="00B0F0"/>
                </a:solidFill>
              </a:rPr>
              <a:t>تابع </a:t>
            </a:r>
            <a:r>
              <a:rPr lang="ar-SA" sz="3600" b="1" dirty="0" smtClean="0">
                <a:solidFill>
                  <a:srgbClr val="00B0F0"/>
                </a:solidFill>
              </a:rPr>
              <a:t>اللغة </a:t>
            </a:r>
            <a:r>
              <a:rPr lang="ar-SA" sz="3600" b="1" dirty="0">
                <a:solidFill>
                  <a:srgbClr val="00B0F0"/>
                </a:solidFill>
              </a:rPr>
              <a:t>غير </a:t>
            </a:r>
            <a:r>
              <a:rPr lang="ar-SA" sz="3600" b="1" dirty="0" smtClean="0">
                <a:solidFill>
                  <a:srgbClr val="00B0F0"/>
                </a:solidFill>
              </a:rPr>
              <a:t>اللفظية</a:t>
            </a:r>
            <a:endParaRPr lang="en-US" sz="3600" dirty="0">
              <a:solidFill>
                <a:srgbClr val="00B0F0"/>
              </a:solidFill>
            </a:endParaRPr>
          </a:p>
        </p:txBody>
      </p:sp>
      <p:sp>
        <p:nvSpPr>
          <p:cNvPr id="3" name="عنصر نائب للمحتوى 2"/>
          <p:cNvSpPr>
            <a:spLocks noGrp="1"/>
          </p:cNvSpPr>
          <p:nvPr>
            <p:ph idx="1"/>
          </p:nvPr>
        </p:nvSpPr>
        <p:spPr>
          <a:xfrm>
            <a:off x="179512" y="980728"/>
            <a:ext cx="8784976" cy="5616624"/>
          </a:xfrm>
        </p:spPr>
        <p:txBody>
          <a:bodyPr>
            <a:noAutofit/>
          </a:bodyPr>
          <a:lstStyle/>
          <a:p>
            <a:pPr marL="0" indent="0" algn="just">
              <a:buNone/>
            </a:pPr>
            <a:r>
              <a:rPr lang="ar-EG" sz="3000" dirty="0" smtClean="0"/>
              <a:t>	</a:t>
            </a:r>
            <a:r>
              <a:rPr lang="ar-SA" sz="2700" dirty="0" smtClean="0"/>
              <a:t>وذكر</a:t>
            </a:r>
            <a:r>
              <a:rPr lang="en-US" sz="2700" dirty="0" smtClean="0"/>
              <a:t> </a:t>
            </a:r>
            <a:r>
              <a:rPr lang="en-US" sz="2700" dirty="0"/>
              <a:t>Richard Paget </a:t>
            </a:r>
            <a:r>
              <a:rPr lang="ar-SA" sz="2700" dirty="0"/>
              <a:t>أن الفرد بإمكانه أن يؤدي</a:t>
            </a:r>
            <a:r>
              <a:rPr lang="en-US" sz="2700" dirty="0"/>
              <a:t> (700000) </a:t>
            </a:r>
            <a:r>
              <a:rPr lang="ar-SA" sz="2700" dirty="0"/>
              <a:t>إيماءة أو إشارة مختلفة وبذلك فإن عدد الإشارات أكثر من قوائم الكلمات المتداولة في أوسع القواميس الإنجليزية وهي التي لا تزيد عدد كلماتها عن</a:t>
            </a:r>
            <a:r>
              <a:rPr lang="en-US" sz="2700" dirty="0"/>
              <a:t> (100000) </a:t>
            </a:r>
            <a:r>
              <a:rPr lang="ar-SA" sz="2700" dirty="0"/>
              <a:t>كلمة ولكن لإتمام عمليات الاتصال فهي بحاجة إلى أعداد أكبر بكثير من هذا العدد، الأمر الذي يتطلب بالضرورة استخدام لغة أخرى غير اللفظية مثل لغة الإشارة والإيماءات أي اللغة غير اللفظية التي تسهم في زيادة التذكر، فقد وجد أن التذكر يزداد كلما دخلت أكثر الحواس في تلقي الرسالة، فنجد العين على رأس الأعضاء في الاتصال البشري وخاصة في ظل اللغة غير اللفظية</a:t>
            </a:r>
            <a:r>
              <a:rPr lang="ar-SA" sz="2700" dirty="0" smtClean="0"/>
              <a:t>.</a:t>
            </a:r>
            <a:endParaRPr lang="ar-EG" sz="2700" dirty="0" smtClean="0"/>
          </a:p>
          <a:p>
            <a:pPr marL="0" indent="0" algn="just">
              <a:buNone/>
            </a:pPr>
            <a:r>
              <a:rPr lang="ar-EG" sz="2700" dirty="0" smtClean="0"/>
              <a:t>وقد </a:t>
            </a:r>
            <a:r>
              <a:rPr lang="ar-SA" sz="2700" dirty="0" smtClean="0"/>
              <a:t>كان </a:t>
            </a:r>
            <a:r>
              <a:rPr lang="ar-SA" sz="2700" dirty="0"/>
              <a:t>لإدخال مفهوم الاتصال في مجال التعليم دور كبير في إبراز وإيضاح المفهوم النظري لتكنولوجيا التعليم حيث أصبح التركيز على عملية نقل المعلومات من المصدر إلى المستقبل. وكان لنماذج الاتصال التي اكتشفت الفضل في تحديد عناصر الاتصال والعلاقة بين هذه العناصر.</a:t>
            </a:r>
            <a:endParaRPr lang="en-US" sz="2700" dirty="0"/>
          </a:p>
          <a:p>
            <a:pPr marL="0" indent="0" algn="just">
              <a:buNone/>
            </a:pPr>
            <a:endParaRPr lang="en-US" sz="3000" dirty="0"/>
          </a:p>
        </p:txBody>
      </p:sp>
    </p:spTree>
    <p:extLst>
      <p:ext uri="{BB962C8B-B14F-4D97-AF65-F5344CB8AC3E}">
        <p14:creationId xmlns:p14="http://schemas.microsoft.com/office/powerpoint/2010/main" val="291842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562074"/>
          </a:xfrm>
        </p:spPr>
        <p:txBody>
          <a:bodyPr>
            <a:noAutofit/>
          </a:bodyPr>
          <a:lstStyle/>
          <a:p>
            <a:r>
              <a:rPr lang="ar-SA" sz="3600" b="1" dirty="0">
                <a:solidFill>
                  <a:srgbClr val="00B0F0"/>
                </a:solidFill>
              </a:rPr>
              <a:t>أهداف عملية الاتصال </a:t>
            </a:r>
            <a:r>
              <a:rPr lang="ar-SA" sz="3600" b="1" dirty="0" smtClean="0">
                <a:solidFill>
                  <a:srgbClr val="00B0F0"/>
                </a:solidFill>
              </a:rPr>
              <a:t>ووظائفها</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SA" sz="2800" dirty="0"/>
              <a:t>	يوضح جون ديوي في كتابة الديمقراطية والتربية أهمية عملية الاتصال، ويمكن تلخيصها فيما يلي: </a:t>
            </a:r>
            <a:endParaRPr lang="en-US" sz="2800" dirty="0"/>
          </a:p>
          <a:p>
            <a:pPr marL="514350" lvl="0" indent="-514350" algn="just">
              <a:buFont typeface="+mj-lt"/>
              <a:buAutoNum type="arabicPeriod"/>
            </a:pPr>
            <a:r>
              <a:rPr lang="ar-SA" sz="2800" dirty="0"/>
              <a:t>أن وجود المجتمع واستمراريته متوقف على نقل عادات العمل والتفكير والشعور من جيل إلى جيل، وبذلك لا يمكن للحياة الاجتماعية أن</a:t>
            </a:r>
            <a:r>
              <a:rPr lang="ar-SA" sz="2800" b="1" dirty="0"/>
              <a:t> </a:t>
            </a:r>
            <a:r>
              <a:rPr lang="ar-SA" sz="2800" dirty="0"/>
              <a:t>تدوم بغير</a:t>
            </a:r>
            <a:r>
              <a:rPr lang="ar-SA" sz="2800" b="1" dirty="0"/>
              <a:t> </a:t>
            </a:r>
            <a:r>
              <a:rPr lang="ar-SA" sz="2800" dirty="0"/>
              <a:t>هذا النقل الشامل للمثل العليا والقيم </a:t>
            </a:r>
            <a:r>
              <a:rPr lang="ar-SA" sz="2800" dirty="0" smtClean="0"/>
              <a:t>والآراء </a:t>
            </a:r>
            <a:r>
              <a:rPr lang="ar-SA" sz="2800" dirty="0"/>
              <a:t>من الأفراد إلى غيرهم.</a:t>
            </a:r>
            <a:endParaRPr lang="en-US" sz="2800" dirty="0"/>
          </a:p>
          <a:p>
            <a:pPr marL="514350" lvl="0" indent="-514350" algn="just">
              <a:buFont typeface="+mj-lt"/>
              <a:buAutoNum type="arabicPeriod"/>
            </a:pPr>
            <a:r>
              <a:rPr lang="ar-SA" sz="2800" dirty="0"/>
              <a:t>أن دوام المجتمع يتم بنقل الخبرة واتصال الأفراد، ولكن وظيفتهما لا تقتصر على ذلك بل هما أساس وجوده فالناس يعيشون جماعة بفضل ما يشتركون فيه من أهداف وعقائد وأماني ومعلومات، والاتصال هو وسيلة اكتسابهم إياها. </a:t>
            </a:r>
            <a:endParaRPr lang="en-US" sz="2800" dirty="0"/>
          </a:p>
          <a:p>
            <a:pPr marL="514350" lvl="0" indent="-514350" algn="just">
              <a:buFont typeface="+mj-lt"/>
              <a:buAutoNum type="arabicPeriod"/>
            </a:pPr>
            <a:r>
              <a:rPr lang="ar-SA" sz="2800" dirty="0"/>
              <a:t>إن الحياة الاجتماعية واتصال الأفراد متلازمان يتغير عن طريقهما الناس بتغير خبرات الأطراف المشتركة في عملية الاتصال. </a:t>
            </a:r>
            <a:endParaRPr lang="en-US" sz="2800" dirty="0"/>
          </a:p>
          <a:p>
            <a:pPr marL="514350" lvl="0" indent="-514350" algn="just">
              <a:buFont typeface="+mj-lt"/>
              <a:buAutoNum type="arabicPeriod"/>
            </a:pPr>
            <a:r>
              <a:rPr lang="ar-SA" sz="2800" dirty="0"/>
              <a:t>ويمكن أن ندرس أهداف الاتصال أو وظائفه من وجهه نظر المرسل والمستقبل. </a:t>
            </a:r>
            <a:endParaRPr lang="en-US" sz="2800" dirty="0"/>
          </a:p>
        </p:txBody>
      </p:sp>
    </p:spTree>
    <p:extLst>
      <p:ext uri="{BB962C8B-B14F-4D97-AF65-F5344CB8AC3E}">
        <p14:creationId xmlns:p14="http://schemas.microsoft.com/office/powerpoint/2010/main" val="28268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562074"/>
          </a:xfrm>
        </p:spPr>
        <p:txBody>
          <a:bodyPr>
            <a:noAutofit/>
          </a:bodyPr>
          <a:lstStyle/>
          <a:p>
            <a:r>
              <a:rPr lang="ar-EG" sz="3600" b="1" dirty="0" smtClean="0">
                <a:solidFill>
                  <a:srgbClr val="00B0F0"/>
                </a:solidFill>
              </a:rPr>
              <a:t>تابع </a:t>
            </a:r>
            <a:r>
              <a:rPr lang="ar-SA" sz="3600" b="1" dirty="0" smtClean="0">
                <a:solidFill>
                  <a:srgbClr val="00B0F0"/>
                </a:solidFill>
              </a:rPr>
              <a:t>أهداف </a:t>
            </a:r>
            <a:r>
              <a:rPr lang="ar-SA" sz="3600" b="1" dirty="0">
                <a:solidFill>
                  <a:srgbClr val="00B0F0"/>
                </a:solidFill>
              </a:rPr>
              <a:t>عملية </a:t>
            </a:r>
            <a:r>
              <a:rPr lang="ar-SA" sz="3600" b="1" dirty="0" smtClean="0">
                <a:solidFill>
                  <a:srgbClr val="00B0F0"/>
                </a:solidFill>
              </a:rPr>
              <a:t>الاتصال</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SA" sz="2800" b="1" dirty="0" smtClean="0">
                <a:solidFill>
                  <a:srgbClr val="FF0000"/>
                </a:solidFill>
              </a:rPr>
              <a:t>من </a:t>
            </a:r>
            <a:r>
              <a:rPr lang="ar-SA" sz="2800" b="1" dirty="0">
                <a:solidFill>
                  <a:srgbClr val="FF0000"/>
                </a:solidFill>
              </a:rPr>
              <a:t>وجهة نظر المرسل نجد أن هدف الاتصال عنده هو: </a:t>
            </a:r>
            <a:endParaRPr lang="en-US" sz="2800" dirty="0">
              <a:solidFill>
                <a:srgbClr val="FF0000"/>
              </a:solidFill>
            </a:endParaRPr>
          </a:p>
          <a:p>
            <a:pPr marL="0" indent="0" algn="just">
              <a:buNone/>
            </a:pPr>
            <a:r>
              <a:rPr lang="ar-SA" sz="2800" dirty="0"/>
              <a:t>- نقل فكرة معينة.    </a:t>
            </a:r>
            <a:r>
              <a:rPr lang="ar-SA" sz="2800" dirty="0" smtClean="0"/>
              <a:t> </a:t>
            </a:r>
            <a:r>
              <a:rPr lang="ar-SA" sz="2800" dirty="0"/>
              <a:t>- الإعلام.    </a:t>
            </a:r>
            <a:r>
              <a:rPr lang="ar-SA" sz="2800" dirty="0" smtClean="0"/>
              <a:t>  </a:t>
            </a:r>
            <a:r>
              <a:rPr lang="ar-SA" sz="2800" dirty="0"/>
              <a:t>- التعليم</a:t>
            </a:r>
            <a:r>
              <a:rPr lang="ar-SA" sz="2800" dirty="0" smtClean="0"/>
              <a:t>.</a:t>
            </a:r>
            <a:r>
              <a:rPr lang="en-US" sz="2800" dirty="0" smtClean="0"/>
              <a:t>      </a:t>
            </a:r>
            <a:r>
              <a:rPr lang="ar-SA" sz="2800" dirty="0" smtClean="0"/>
              <a:t>- </a:t>
            </a:r>
            <a:r>
              <a:rPr lang="ar-SA" sz="2800" dirty="0"/>
              <a:t>الإقناع.       </a:t>
            </a:r>
            <a:r>
              <a:rPr lang="ar-SA" sz="2800" dirty="0" smtClean="0"/>
              <a:t>- </a:t>
            </a:r>
            <a:r>
              <a:rPr lang="ar-SA" sz="2800" dirty="0"/>
              <a:t>الترفيه.</a:t>
            </a:r>
            <a:endParaRPr lang="en-US" sz="2800" dirty="0"/>
          </a:p>
          <a:p>
            <a:pPr marL="0" indent="0" algn="just">
              <a:buNone/>
            </a:pPr>
            <a:r>
              <a:rPr lang="ar-SA" sz="2800" b="1" dirty="0">
                <a:solidFill>
                  <a:srgbClr val="FF0000"/>
                </a:solidFill>
              </a:rPr>
              <a:t>أما من وجهة نظر المستقبل فيمكن تحديد الأهداف التالية: </a:t>
            </a:r>
            <a:endParaRPr lang="en-US" sz="2800" dirty="0">
              <a:solidFill>
                <a:srgbClr val="FF0000"/>
              </a:solidFill>
            </a:endParaRPr>
          </a:p>
          <a:p>
            <a:pPr marL="514350" lvl="0" indent="-514350" algn="just">
              <a:buFont typeface="+mj-lt"/>
              <a:buAutoNum type="arabicPeriod"/>
            </a:pPr>
            <a:r>
              <a:rPr lang="ar-SA" sz="2800" dirty="0"/>
              <a:t>فهم ما يحيط به من ظواهر وأحداث.</a:t>
            </a:r>
            <a:endParaRPr lang="en-US" sz="2800" dirty="0"/>
          </a:p>
          <a:p>
            <a:pPr marL="514350" lvl="0" indent="-514350" algn="just">
              <a:buFont typeface="+mj-lt"/>
              <a:buAutoNum type="arabicPeriod"/>
            </a:pPr>
            <a:r>
              <a:rPr lang="ar-SA" sz="2800" dirty="0"/>
              <a:t>تعلم مهارات جديدة.</a:t>
            </a:r>
            <a:endParaRPr lang="en-US" sz="2800" dirty="0"/>
          </a:p>
          <a:p>
            <a:pPr marL="514350" lvl="0" indent="-514350" algn="just">
              <a:buFont typeface="+mj-lt"/>
              <a:buAutoNum type="arabicPeriod"/>
            </a:pPr>
            <a:r>
              <a:rPr lang="ar-SA" sz="2800" dirty="0"/>
              <a:t>الاستمتاع والهروب من مشاكل الحياة.</a:t>
            </a:r>
            <a:endParaRPr lang="en-US" sz="2800" dirty="0"/>
          </a:p>
          <a:p>
            <a:pPr marL="514350" lvl="0" indent="-514350" algn="just">
              <a:buFont typeface="+mj-lt"/>
              <a:buAutoNum type="arabicPeriod"/>
            </a:pPr>
            <a:r>
              <a:rPr lang="ar-SA" sz="2800" dirty="0"/>
              <a:t>الحصول على معلومات جديدة تساعده على اتخاذ القرارات بشكل مفيد</a:t>
            </a:r>
            <a:r>
              <a:rPr lang="ar-SA" sz="2800" dirty="0" smtClean="0"/>
              <a:t>.</a:t>
            </a:r>
            <a:r>
              <a:rPr lang="en-US" sz="2800" dirty="0"/>
              <a:t> </a:t>
            </a:r>
          </a:p>
          <a:p>
            <a:pPr marL="0" indent="0" algn="just">
              <a:buNone/>
            </a:pPr>
            <a:r>
              <a:rPr lang="ar-SA" sz="2800" b="1" dirty="0">
                <a:solidFill>
                  <a:srgbClr val="FF0000"/>
                </a:solidFill>
              </a:rPr>
              <a:t>عناصر عملية </a:t>
            </a:r>
            <a:r>
              <a:rPr lang="ar-SA" sz="2800" b="1" dirty="0" smtClean="0">
                <a:solidFill>
                  <a:srgbClr val="FF0000"/>
                </a:solidFill>
              </a:rPr>
              <a:t>الاتصال</a:t>
            </a:r>
            <a:r>
              <a:rPr lang="ar-SA" sz="2800" b="1" dirty="0" smtClean="0"/>
              <a:t>:</a:t>
            </a:r>
            <a:r>
              <a:rPr lang="ar-EG" sz="2800" b="1" dirty="0" smtClean="0"/>
              <a:t> </a:t>
            </a:r>
            <a:r>
              <a:rPr lang="ar-SA" sz="2800" dirty="0" smtClean="0"/>
              <a:t>مهما </a:t>
            </a:r>
            <a:r>
              <a:rPr lang="ar-SA" sz="2800" dirty="0"/>
              <a:t>تعددت أشكال عمليات الاتصال وإمكاناتها ومجالاتها، نجد أن </a:t>
            </a:r>
            <a:r>
              <a:rPr lang="ar-SA" sz="2800" dirty="0" smtClean="0"/>
              <a:t>عناصر</a:t>
            </a:r>
            <a:r>
              <a:rPr lang="ar-EG" sz="2800" dirty="0" smtClean="0"/>
              <a:t>ه </a:t>
            </a:r>
            <a:r>
              <a:rPr lang="ar-SA" sz="2800" dirty="0" smtClean="0"/>
              <a:t> </a:t>
            </a:r>
            <a:r>
              <a:rPr lang="ar-SA" sz="2800" dirty="0"/>
              <a:t>تكاد تكون ثابتة، وهذه العناصر هي:</a:t>
            </a:r>
            <a:endParaRPr lang="en-US" sz="2800" dirty="0"/>
          </a:p>
          <a:p>
            <a:pPr marL="0" indent="0" algn="just">
              <a:buNone/>
            </a:pPr>
            <a:r>
              <a:rPr lang="ar-SA" sz="2800" b="1" dirty="0" smtClean="0"/>
              <a:t>1- </a:t>
            </a:r>
            <a:r>
              <a:rPr lang="ar-SA" sz="2800" b="1" dirty="0"/>
              <a:t>المرسل             2- المستقبل             3- الرسالة</a:t>
            </a:r>
            <a:endParaRPr lang="en-US" sz="2800" b="1" dirty="0"/>
          </a:p>
          <a:p>
            <a:pPr marL="0" indent="0" algn="just">
              <a:buNone/>
            </a:pPr>
            <a:r>
              <a:rPr lang="ar-SA" sz="2800" b="1" dirty="0"/>
              <a:t>4- قناة الاتصال     5- بيئة </a:t>
            </a:r>
            <a:r>
              <a:rPr lang="ar-SA" sz="2800" b="1" dirty="0" smtClean="0"/>
              <a:t>الاتصال</a:t>
            </a:r>
            <a:r>
              <a:rPr lang="ar-EG" sz="2800" b="1" dirty="0"/>
              <a:t>.</a:t>
            </a:r>
            <a:endParaRPr lang="en-US" sz="2800" b="1" dirty="0"/>
          </a:p>
        </p:txBody>
      </p:sp>
    </p:spTree>
    <p:extLst>
      <p:ext uri="{BB962C8B-B14F-4D97-AF65-F5344CB8AC3E}">
        <p14:creationId xmlns:p14="http://schemas.microsoft.com/office/powerpoint/2010/main" val="106464120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1218</Words>
  <Application>Microsoft Office PowerPoint</Application>
  <PresentationFormat>عرض على الشاشة (3:4)‏</PresentationFormat>
  <Paragraphs>107</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سمة Office</vt:lpstr>
      <vt:lpstr>عرض تقديمي في PowerPoint</vt:lpstr>
      <vt:lpstr>الاتصال التعليمي ونماذج عملية الاتصال</vt:lpstr>
      <vt:lpstr>أولا: اللغة اللفظية </vt:lpstr>
      <vt:lpstr>وتتضمن كل لغة حية أربع مهارات رئيسية هي  </vt:lpstr>
      <vt:lpstr>ما يجب مراعاته عند استخدام المعلم للغة اللفظية في الاتصال </vt:lpstr>
      <vt:lpstr>ثانيا : اللغة غير اللفظية</vt:lpstr>
      <vt:lpstr>تابع اللغة غير اللفظية</vt:lpstr>
      <vt:lpstr>أهداف عملية الاتصال ووظائفها</vt:lpstr>
      <vt:lpstr>تابع أهداف عملية الاتصال</vt:lpstr>
      <vt:lpstr>أولاً: المرســــــل</vt:lpstr>
      <vt:lpstr>ثانياً: المستقبــــــل</vt:lpstr>
      <vt:lpstr>ثالثا: الرسالة</vt:lpstr>
      <vt:lpstr>خامسا: بيئة الاتصال</vt:lpstr>
      <vt:lpstr>أ) عوامل تتعلق بالمرسل</vt:lpstr>
      <vt:lpstr>ب) عوامل تتعلق بالمستقبل</vt:lpstr>
      <vt:lpstr>جـ) عوامل تتعلق بالرسالة</vt:lpstr>
      <vt:lpstr>د) الوسيلـــــة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original</dc:creator>
  <cp:lastModifiedBy>original</cp:lastModifiedBy>
  <cp:revision>9</cp:revision>
  <dcterms:modified xsi:type="dcterms:W3CDTF">2020-03-22T09:44:06Z</dcterms:modified>
</cp:coreProperties>
</file>